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6" r:id="rId11"/>
    <p:sldId id="297" r:id="rId12"/>
    <p:sldId id="277" r:id="rId13"/>
    <p:sldId id="268" r:id="rId14"/>
    <p:sldId id="273" r:id="rId15"/>
    <p:sldId id="269" r:id="rId16"/>
    <p:sldId id="267" r:id="rId17"/>
    <p:sldId id="296" r:id="rId18"/>
    <p:sldId id="272" r:id="rId19"/>
    <p:sldId id="274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5" r:id="rId28"/>
    <p:sldId id="294" r:id="rId29"/>
    <p:sldId id="275" r:id="rId30"/>
    <p:sldId id="278" r:id="rId31"/>
    <p:sldId id="283" r:id="rId32"/>
    <p:sldId id="284" r:id="rId33"/>
    <p:sldId id="279" r:id="rId34"/>
    <p:sldId id="285" r:id="rId35"/>
    <p:sldId id="280" r:id="rId36"/>
    <p:sldId id="286" r:id="rId37"/>
    <p:sldId id="281" r:id="rId38"/>
    <p:sldId id="282" r:id="rId39"/>
  </p:sldIdLst>
  <p:sldSz cx="9144000" cy="6858000" type="screen4x3"/>
  <p:notesSz cx="6858000" cy="9144000"/>
  <p:custDataLst>
    <p:tags r:id="rId4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514" y="-2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0F2EA4-9288-4663-9750-6B92784F437F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7A801-757D-4D39-9B29-AE593B4417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745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7A801-757D-4D39-9B29-AE593B441753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7A801-757D-4D39-9B29-AE593B441753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827584" y="548680"/>
            <a:ext cx="7848872" cy="58326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item_4884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6136" y="188640"/>
            <a:ext cx="3178324" cy="2167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683568" y="476672"/>
            <a:ext cx="8064896" cy="59046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452596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12375609571200265874pitr_Rocket_icon.svg.h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19079782">
            <a:off x="251520" y="4701520"/>
            <a:ext cx="1872208" cy="1900864"/>
          </a:xfrm>
          <a:prstGeom prst="rect">
            <a:avLst/>
          </a:prstGeom>
        </p:spPr>
      </p:pic>
      <p:sp>
        <p:nvSpPr>
          <p:cNvPr id="9" name="4-конечная звезда 8"/>
          <p:cNvSpPr/>
          <p:nvPr userDrawn="1"/>
        </p:nvSpPr>
        <p:spPr>
          <a:xfrm>
            <a:off x="467544" y="2564904"/>
            <a:ext cx="648072" cy="936104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4-конечная звезда 9"/>
          <p:cNvSpPr/>
          <p:nvPr userDrawn="1"/>
        </p:nvSpPr>
        <p:spPr>
          <a:xfrm>
            <a:off x="179512" y="1340768"/>
            <a:ext cx="648072" cy="936104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4-конечная звезда 10"/>
          <p:cNvSpPr/>
          <p:nvPr userDrawn="1"/>
        </p:nvSpPr>
        <p:spPr>
          <a:xfrm>
            <a:off x="179512" y="3717032"/>
            <a:ext cx="648072" cy="936104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4-конечная звезда 11"/>
          <p:cNvSpPr/>
          <p:nvPr userDrawn="1"/>
        </p:nvSpPr>
        <p:spPr>
          <a:xfrm>
            <a:off x="2771800" y="5301208"/>
            <a:ext cx="648072" cy="936104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4-конечная звезда 12"/>
          <p:cNvSpPr/>
          <p:nvPr userDrawn="1"/>
        </p:nvSpPr>
        <p:spPr>
          <a:xfrm>
            <a:off x="2123728" y="5733256"/>
            <a:ext cx="648072" cy="936104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4-конечная звезда 13"/>
          <p:cNvSpPr/>
          <p:nvPr userDrawn="1"/>
        </p:nvSpPr>
        <p:spPr>
          <a:xfrm>
            <a:off x="611560" y="476672"/>
            <a:ext cx="648072" cy="936104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74560-69EA-46C1-A3A7-AD0E8A039387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FE43B-42E3-4CF0-9C21-A9053DD41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ru.wikipedia.org/wiki/%D0%9F%D1%80%D0%BE%D0%B3%D0%BD%D0%BE%D0%B7_%D0%BF%D0%BE%D0%B3%D0%BE%D0%B4%D1%8B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5763" y="692696"/>
            <a:ext cx="8928992" cy="2664296"/>
          </a:xfrm>
        </p:spPr>
        <p:txBody>
          <a:bodyPr>
            <a:noAutofit/>
          </a:bodyPr>
          <a:lstStyle/>
          <a:p>
            <a:r>
              <a:rPr lang="ru-RU" sz="6600" b="1" i="1" dirty="0" smtClean="0"/>
              <a:t>«Космическое путешествие»</a:t>
            </a:r>
            <a:endParaRPr lang="ru-RU" sz="6600" b="1" i="1" dirty="0"/>
          </a:p>
        </p:txBody>
      </p:sp>
      <p:pic>
        <p:nvPicPr>
          <p:cNvPr id="1028" name="Picture 4" descr="http://www.clipartbest.com/cliparts/LiK/zxR/LiKzxRo4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29000"/>
            <a:ext cx="25622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picgifs.com/source/includes/functions/download_image.php?file=graphics/r/rocket/graphics-rocket-73605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1" y="-134158"/>
            <a:ext cx="1656184" cy="331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myfizika.files.wordpress.com/2016/04/0_740ce_4cfddb0c_xl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21" y="4024312"/>
            <a:ext cx="333375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404664"/>
            <a:ext cx="3851920" cy="567806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18 марта 1965 </a:t>
            </a:r>
            <a:r>
              <a:rPr lang="ru-RU" b="1" dirty="0" smtClean="0">
                <a:latin typeface="Georgia" pitchFamily="18" charset="0"/>
              </a:rPr>
              <a:t>года летчик-космонавт СССР Алексей Леонов впервые в истории совершил выход в открытый космос с борта корабля "Восход-2</a:t>
            </a:r>
            <a:r>
              <a:rPr lang="ru-RU" b="1" dirty="0" smtClean="0"/>
              <a:t>"</a:t>
            </a:r>
            <a:endParaRPr lang="ru-RU" b="1" dirty="0"/>
          </a:p>
        </p:txBody>
      </p:sp>
      <p:pic>
        <p:nvPicPr>
          <p:cNvPr id="4" name="Рисунок 3" descr="http://i.ytimg.com/vi/QwWmR1acAXk/maxresdefaul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60648"/>
            <a:ext cx="4765154" cy="36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http://ic.pics.livejournal.com/yakovenchuk/12715495/2803/2803_origina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005064"/>
            <a:ext cx="3384376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biblio-school1.ucoz.ru/novosti2013/tereschko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24936" cy="6318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524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4294967295"/>
          </p:nvPr>
        </p:nvSpPr>
        <p:spPr>
          <a:xfrm>
            <a:off x="0" y="476250"/>
            <a:ext cx="4139952" cy="56784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latin typeface="Georgia" pitchFamily="18" charset="0"/>
              </a:rPr>
              <a:t>В космосе очень холодно и очень мало воздуха,  поэтому на космонавта, который полетел в космос, одели вот такой скафандр. Скафандр очень теплый и защищает космонавта от холода, а также снабжает человека воздухом</a:t>
            </a:r>
            <a:endParaRPr lang="ru-RU" sz="2400" b="1" dirty="0"/>
          </a:p>
        </p:txBody>
      </p:sp>
      <p:pic>
        <p:nvPicPr>
          <p:cNvPr id="6" name="Picture 2" descr="http://www.mk.ru/upload/iblock_mk/475/6f/28/95/DETAIL_PICTURE__394534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25023"/>
            <a:ext cx="3888432" cy="5828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549275"/>
            <a:ext cx="3923928" cy="5605463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Georgia" pitchFamily="18" charset="0"/>
              </a:rPr>
              <a:t>Это –наша планета Земля. Синие пятна на нашей планете – это вода – моря и океаны. Зеленые пятнышки – это зеленые леса и луга. Коричневые пятна – это горы. А маленький кружок около Земли – это Луна, спутник Земли.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4" name="Picture 5" descr="http://mywidescreenwallpapers.com/wallpapers/various_10/earth_and_the_moon_widescreen_wallpaper_44432.jpg"/>
          <p:cNvPicPr>
            <a:picLocks noChangeAspect="1" noChangeArrowheads="1"/>
          </p:cNvPicPr>
          <p:nvPr/>
        </p:nvPicPr>
        <p:blipFill>
          <a:blip r:embed="rId2" cstate="print"/>
          <a:srcRect l="23688" r="20161"/>
          <a:stretch>
            <a:fillRect/>
          </a:stretch>
        </p:blipFill>
        <p:spPr bwMode="auto">
          <a:xfrm>
            <a:off x="4067944" y="836712"/>
            <a:ext cx="4608512" cy="513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fs00.infourok.ru/images/doc/27/34768/hello_html_328ba584.png"/>
          <p:cNvPicPr/>
          <p:nvPr/>
        </p:nvPicPr>
        <p:blipFill>
          <a:blip r:embed="rId2" cstate="print"/>
          <a:srcRect l="7965" r="7965"/>
          <a:stretch>
            <a:fillRect/>
          </a:stretch>
        </p:blipFill>
        <p:spPr bwMode="auto">
          <a:xfrm>
            <a:off x="179512" y="332656"/>
            <a:ext cx="8712968" cy="6192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jpghoto.ru/img/picture/Apr/15/45b4edfdc34ed8320cb5332f4cc8767e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2659"/>
            <a:ext cx="6696744" cy="662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549275"/>
            <a:ext cx="3024188" cy="5400675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3600" b="1" dirty="0" smtClean="0">
                <a:latin typeface="Georgia" pitchFamily="18" charset="0"/>
              </a:rPr>
              <a:t>Для того, чтобы лучше изучить Луну, люди изобрели луноход и доставили его на      планету.</a:t>
            </a:r>
            <a:endParaRPr lang="ru-RU" sz="3600" b="1" dirty="0">
              <a:latin typeface="Georgia" pitchFamily="18" charset="0"/>
            </a:endParaRPr>
          </a:p>
        </p:txBody>
      </p:sp>
      <p:pic>
        <p:nvPicPr>
          <p:cNvPr id="4" name="Рисунок 3" descr="http://smartnews.ru/storage/c/2012/10/12/1350046898_744777_40.jpg"/>
          <p:cNvPicPr/>
          <p:nvPr/>
        </p:nvPicPr>
        <p:blipFill>
          <a:blip r:embed="rId2" cstate="print"/>
          <a:srcRect r="28487"/>
          <a:stretch>
            <a:fillRect/>
          </a:stretch>
        </p:blipFill>
        <p:spPr bwMode="auto">
          <a:xfrm>
            <a:off x="3275856" y="692696"/>
            <a:ext cx="5629027" cy="4968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artsfon.com/pic/201410/1920x1200/artsfon.com-218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76672"/>
            <a:ext cx="9562662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31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620713"/>
            <a:ext cx="3455988" cy="553402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Georgia" pitchFamily="18" charset="0"/>
              </a:rPr>
              <a:t>А вот таким космонавты увидели Солнце – огромный раскаленный огненный шар.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4" name="Picture 5" descr="http://h6.img.mediacache.rugion.ru/_i/forum/files/88/85/80/8885809_2s308_130824173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760" y="692696"/>
            <a:ext cx="5230758" cy="5229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iki.iteach.ru/images/7/7f/%D0%9A%D0%BE%D1%81%D0%BC%D0%BE%D1%81_%D0%9F._%D0%98.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88" y="332656"/>
            <a:ext cx="9088612" cy="6249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79512" y="548469"/>
            <a:ext cx="3851920" cy="590507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b="1" dirty="0" smtClean="0">
                <a:latin typeface="Georgia" pitchFamily="18" charset="0"/>
              </a:rPr>
              <a:t>Давайте посмотрим в ночное небо! Там столько красивых звезд</a:t>
            </a:r>
            <a:r>
              <a:rPr lang="en-US" sz="2800" b="1" dirty="0" smtClean="0">
                <a:latin typeface="Georgia" pitchFamily="18" charset="0"/>
              </a:rPr>
              <a:t>!</a:t>
            </a:r>
            <a:r>
              <a:rPr lang="ru-RU" sz="2800" b="1" dirty="0" smtClean="0">
                <a:latin typeface="Georgia" pitchFamily="18" charset="0"/>
              </a:rPr>
              <a:t> Люди с самых давних времен любили смотреть на звезды, и им было очень интересно – какие же они на самом деле!</a:t>
            </a:r>
            <a:endParaRPr lang="ru-RU" sz="2800" b="1" dirty="0">
              <a:latin typeface="Georgia" pitchFamily="18" charset="0"/>
            </a:endParaRPr>
          </a:p>
        </p:txBody>
      </p:sp>
      <p:pic>
        <p:nvPicPr>
          <p:cNvPr id="4" name="Рисунок 3" descr="http://static.tuttogratis.it/community/gallery/520X0/48094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60648"/>
            <a:ext cx="4032448" cy="56886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Меркурий</a:t>
            </a:r>
            <a:endParaRPr lang="ru-RU" b="1" dirty="0"/>
          </a:p>
        </p:txBody>
      </p:sp>
      <p:pic>
        <p:nvPicPr>
          <p:cNvPr id="9218" name="Picture 2" descr="http://www.jyotish4you.in.ua/upload/arts/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268760"/>
            <a:ext cx="8040893" cy="4824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69695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Венера</a:t>
            </a:r>
            <a:endParaRPr lang="ru-RU" b="1" dirty="0"/>
          </a:p>
        </p:txBody>
      </p:sp>
      <p:pic>
        <p:nvPicPr>
          <p:cNvPr id="10242" name="Picture 2" descr="http://cdn.oboi7.com/122c4fbc0a00eeb1a085bfecc6d38f5d42a34a0f/venera-rad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56" y="1556792"/>
            <a:ext cx="8555528" cy="4812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6659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Марс</a:t>
            </a:r>
            <a:endParaRPr lang="ru-RU" b="1" dirty="0"/>
          </a:p>
        </p:txBody>
      </p:sp>
      <p:pic>
        <p:nvPicPr>
          <p:cNvPr id="11266" name="Picture 2" descr="http://sntat.ru/media/k2/items/cache/c1bdf27a3ee31655a0bd2c06e00f4b4e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6962056" cy="5221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6210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i.ytimg.com/vi/b2SK19DDtho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340768"/>
            <a:ext cx="8234053" cy="4631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98512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29y.ru/uploads/posts/2016-07/14678352086jupiter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30320"/>
            <a:ext cx="8676456" cy="4338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2411760" y="428320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Юпитер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22182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Сатурн</a:t>
            </a:r>
            <a:endParaRPr lang="ru-RU" b="1" dirty="0"/>
          </a:p>
        </p:txBody>
      </p:sp>
      <p:pic>
        <p:nvPicPr>
          <p:cNvPr id="14338" name="Picture 2" descr="http://sepimages.ru/uploads/images/s/a/t/saturna_koltsa_foto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31481"/>
            <a:ext cx="8748464" cy="4921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499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Уран</a:t>
            </a:r>
            <a:endParaRPr lang="ru-RU" b="1" dirty="0"/>
          </a:p>
        </p:txBody>
      </p:sp>
      <p:pic>
        <p:nvPicPr>
          <p:cNvPr id="15362" name="Picture 2" descr="http://www.skyhdwallpaper.com/wp-content/uploads/2014/11/Uran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712968" cy="4901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98149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Нептун</a:t>
            </a:r>
            <a:endParaRPr lang="ru-RU" b="1" dirty="0"/>
          </a:p>
        </p:txBody>
      </p:sp>
      <p:pic>
        <p:nvPicPr>
          <p:cNvPr id="16386" name="Picture 2" descr="http://jpghoto.ru/img/picture/Apr/15/c110d0ace647942e59966730a560e4c9/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744749" cy="5058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0545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Плутон </a:t>
            </a:r>
            <a:endParaRPr lang="ru-RU" b="1" dirty="0"/>
          </a:p>
        </p:txBody>
      </p:sp>
      <p:pic>
        <p:nvPicPr>
          <p:cNvPr id="17410" name="Picture 2" descr="http://yumuz.ru/uploads/images/p/l/a/planeta_pluton_sozidateli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56792"/>
            <a:ext cx="4824536" cy="4824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0767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51520" y="332656"/>
            <a:ext cx="8640959" cy="18716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b="1" dirty="0" smtClean="0">
                <a:latin typeface="Georgia" pitchFamily="18" charset="0"/>
              </a:rPr>
              <a:t>В космос запущены искусственные спутники Земли. С их помощью проводятся  научные исследования. Спутники изучают магнитное поле и радиационную обстановку вблизи Земли, исследуют невидимые космические излучения, выполняют разнообразные биологические и технические эксперименты.</a:t>
            </a:r>
            <a:endParaRPr lang="ru-RU" sz="2000" b="1" dirty="0">
              <a:latin typeface="Georgia" pitchFamily="18" charset="0"/>
            </a:endParaRPr>
          </a:p>
        </p:txBody>
      </p:sp>
      <p:pic>
        <p:nvPicPr>
          <p:cNvPr id="4" name="Рисунок 3" descr="http://gentree.mikhailmazel.com/Soyuz_Appolon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76872"/>
            <a:ext cx="8568952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549275"/>
            <a:ext cx="4067944" cy="5688037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sz="4400" b="1" dirty="0" smtClean="0">
                <a:latin typeface="Georgia" pitchFamily="18" charset="0"/>
              </a:rPr>
              <a:t>И вот однажды, смотрел человек на звездное небо и ему захотелось узнать, что же это за звезды и почему они такие яркие. Ученые придумали специальные приборы – телескопы, с помощью которых наблюдали за планетами</a:t>
            </a:r>
            <a:r>
              <a:rPr lang="ru-RU" sz="4400" b="1" dirty="0" smtClean="0">
                <a:latin typeface="Constantia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4" name="Рисунок 3" descr="http://www.taxydromos.gr/data/news/1398867773325295442.jpg"/>
          <p:cNvPicPr/>
          <p:nvPr/>
        </p:nvPicPr>
        <p:blipFill>
          <a:blip r:embed="rId3" cstate="print"/>
          <a:srcRect r="53501"/>
          <a:stretch>
            <a:fillRect/>
          </a:stretch>
        </p:blipFill>
        <p:spPr bwMode="auto">
          <a:xfrm flipH="1">
            <a:off x="4355974" y="404664"/>
            <a:ext cx="4392489" cy="5560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79512" y="188640"/>
            <a:ext cx="8964488" cy="2232025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b="1" dirty="0" smtClean="0">
                <a:latin typeface="Georgia" pitchFamily="18" charset="0"/>
              </a:rPr>
              <a:t>Метеорологический спутник</a:t>
            </a:r>
            <a:r>
              <a:rPr lang="ru-RU" dirty="0" smtClean="0">
                <a:latin typeface="Georgia" pitchFamily="18" charset="0"/>
              </a:rPr>
              <a:t>  создан для получения из космоса данных о Земле, которые используются для </a:t>
            </a:r>
            <a:r>
              <a:rPr lang="ru-RU" dirty="0" smtClean="0">
                <a:latin typeface="Georgia" pitchFamily="18" charset="0"/>
                <a:hlinkClick r:id="rId2" tooltip="Прогноз погоды"/>
              </a:rPr>
              <a:t>прогноза погоды</a:t>
            </a:r>
            <a:r>
              <a:rPr lang="ru-RU" dirty="0" smtClean="0">
                <a:latin typeface="Georgia" pitchFamily="18" charset="0"/>
              </a:rPr>
              <a:t>. У спутников на борту приборы, с помощью которых наблюдают за температурой поверхности Земли, за  облачным, снеговым и ледовым покровом. 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1026" name="Picture 2" descr="https://upload.wikimedia.org/wikipedia/commons/thumb/d/d0/GOES_8_Spac0255.jpg/250px-GOES_8_Spac02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348880"/>
            <a:ext cx="6552728" cy="42461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img.sputnik.ru/?key=eec819f6ac968c0e87284aacf3b214bd5dd24c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5434"/>
            <a:ext cx="8280920" cy="6624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06759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hkolazhizni.ru/img/content/i78/78193_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57683"/>
            <a:ext cx="8023547" cy="5726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57729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37256" y="188640"/>
            <a:ext cx="8229600" cy="1944216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b="1" dirty="0" smtClean="0">
                <a:latin typeface="Georgia" pitchFamily="18" charset="0"/>
              </a:rPr>
              <a:t> </a:t>
            </a:r>
          </a:p>
          <a:p>
            <a:pPr algn="ctr">
              <a:buNone/>
            </a:pPr>
            <a:r>
              <a:rPr lang="ru-RU" sz="5400" b="1" dirty="0" smtClean="0">
                <a:latin typeface="Georgia" pitchFamily="18" charset="0"/>
              </a:rPr>
              <a:t>Благодаря искусственным спутникам мы смотрим телевизор и разговариваем по телефону. </a:t>
            </a:r>
            <a:endParaRPr lang="ru-RU" sz="5400" b="1" dirty="0">
              <a:latin typeface="Georgia" pitchFamily="18" charset="0"/>
            </a:endParaRPr>
          </a:p>
        </p:txBody>
      </p:sp>
      <p:pic>
        <p:nvPicPr>
          <p:cNvPr id="5122" name="Picture 2" descr="http://www.profi-forex.org/system/news/c/b/entry10082857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6872880" cy="504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333v.ru/uploads/41/41b6dc6e21d1c09ae58d27333533f1d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776863" cy="5832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1191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51520" y="549275"/>
            <a:ext cx="8892480" cy="1367557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ru-RU" sz="5400" b="1" dirty="0" smtClean="0">
                <a:latin typeface="Georgia" pitchFamily="18" charset="0"/>
              </a:rPr>
              <a:t>Необъятен, и до конца не изведан космос. И кто знает, может быть, кто-нибудь из вас, когда вырастет, станет его новым покорителем.</a:t>
            </a:r>
          </a:p>
          <a:p>
            <a:endParaRPr lang="ru-RU" b="1" dirty="0"/>
          </a:p>
        </p:txBody>
      </p:sp>
      <p:pic>
        <p:nvPicPr>
          <p:cNvPr id="7170" name="Picture 2" descr="http://sovetclub.ru/tim/33bf40da8a3f7fb87718c01f9bd0975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6"/>
            <a:ext cx="6493123" cy="4763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sundaypost.com/wp-content/uploads/sites/13/2016/08/iStock_17978444_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49" y="581595"/>
            <a:ext cx="8773131" cy="5816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59059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51520" y="549275"/>
            <a:ext cx="8496944" cy="5605463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3600" b="1" dirty="0" smtClean="0">
                <a:latin typeface="Georgia" pitchFamily="18" charset="0"/>
              </a:rPr>
              <a:t>Я хотел бы слетать на луну,</a:t>
            </a:r>
            <a:br>
              <a:rPr lang="ru-RU" sz="3600" b="1" dirty="0" smtClean="0">
                <a:latin typeface="Georgia" pitchFamily="18" charset="0"/>
              </a:rPr>
            </a:br>
            <a:r>
              <a:rPr lang="ru-RU" sz="3600" b="1" dirty="0" smtClean="0">
                <a:latin typeface="Georgia" pitchFamily="18" charset="0"/>
              </a:rPr>
              <a:t>В неразгаданный мир окунуться.</a:t>
            </a:r>
            <a:br>
              <a:rPr lang="ru-RU" sz="3600" b="1" dirty="0" smtClean="0">
                <a:latin typeface="Georgia" pitchFamily="18" charset="0"/>
              </a:rPr>
            </a:br>
            <a:r>
              <a:rPr lang="ru-RU" sz="3600" b="1" dirty="0" smtClean="0">
                <a:latin typeface="Georgia" pitchFamily="18" charset="0"/>
              </a:rPr>
              <a:t>И подобно красивому сну</a:t>
            </a:r>
            <a:br>
              <a:rPr lang="ru-RU" sz="3600" b="1" dirty="0" smtClean="0">
                <a:latin typeface="Georgia" pitchFamily="18" charset="0"/>
              </a:rPr>
            </a:br>
            <a:r>
              <a:rPr lang="ru-RU" sz="3600" b="1" dirty="0" smtClean="0">
                <a:latin typeface="Georgia" pitchFamily="18" charset="0"/>
              </a:rPr>
              <a:t>К самой яркой звезде прикоснуться.</a:t>
            </a:r>
          </a:p>
          <a:p>
            <a:pPr algn="ctr">
              <a:buNone/>
            </a:pPr>
            <a:r>
              <a:rPr lang="ru-RU" sz="3600" b="1" dirty="0" smtClean="0">
                <a:latin typeface="Georgia" pitchFamily="18" charset="0"/>
              </a:rPr>
              <a:t>Долететь до далёких орбит,</a:t>
            </a:r>
            <a:br>
              <a:rPr lang="ru-RU" sz="3600" b="1" dirty="0" smtClean="0">
                <a:latin typeface="Georgia" pitchFamily="18" charset="0"/>
              </a:rPr>
            </a:br>
            <a:r>
              <a:rPr lang="ru-RU" sz="3600" b="1" dirty="0" smtClean="0">
                <a:latin typeface="Georgia" pitchFamily="18" charset="0"/>
              </a:rPr>
              <a:t>Неизвестных всем нам измерений,</a:t>
            </a:r>
            <a:br>
              <a:rPr lang="ru-RU" sz="3600" b="1" dirty="0" smtClean="0">
                <a:latin typeface="Georgia" pitchFamily="18" charset="0"/>
              </a:rPr>
            </a:br>
            <a:r>
              <a:rPr lang="ru-RU" sz="3600" b="1" dirty="0" smtClean="0">
                <a:latin typeface="Georgia" pitchFamily="18" charset="0"/>
              </a:rPr>
              <a:t>Где загадочный космос хранит</a:t>
            </a:r>
            <a:br>
              <a:rPr lang="ru-RU" sz="3600" b="1" dirty="0" smtClean="0">
                <a:latin typeface="Georgia" pitchFamily="18" charset="0"/>
              </a:rPr>
            </a:br>
            <a:r>
              <a:rPr lang="ru-RU" sz="3600" b="1" dirty="0" smtClean="0">
                <a:latin typeface="Georgia" pitchFamily="18" charset="0"/>
              </a:rPr>
              <a:t>Много тайн необъятной вселенной…</a:t>
            </a:r>
          </a:p>
          <a:p>
            <a:pPr>
              <a:buNone/>
            </a:pPr>
            <a:endParaRPr lang="ru-RU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37908" y="1773039"/>
            <a:ext cx="8208912" cy="223202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>
                <a:latin typeface="Georgia" pitchFamily="18" charset="0"/>
              </a:rPr>
              <a:t>Конец!</a:t>
            </a:r>
            <a:endParaRPr lang="ru-RU" sz="6000" b="1" dirty="0">
              <a:latin typeface="Georgia" pitchFamily="18" charset="0"/>
            </a:endParaRPr>
          </a:p>
        </p:txBody>
      </p:sp>
      <p:pic>
        <p:nvPicPr>
          <p:cNvPr id="20482" name="Picture 2" descr="https://myfizika.files.wordpress.com/2016/04/0_740ce_4cfddb0c_x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5064"/>
            <a:ext cx="333375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smayls.ru/data/smiles/animashki-transport-30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0"/>
            <a:ext cx="2487910" cy="158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://m.gifmania.ru/Animated-Gifs-Lyudi/Animations-Professions/Images-Astronauts/Astronauts-6068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540" y="2996953"/>
            <a:ext cx="210279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444 -0.0037 L -0.89201 0.0171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23" y="10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548680"/>
            <a:ext cx="3995936" cy="5677495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b="1" dirty="0" smtClean="0">
                <a:latin typeface="Georgia" pitchFamily="18" charset="0"/>
              </a:rPr>
              <a:t>Небо над нашей головой усыпано множеством звезд. Они похожи на маленькие сверкающие точки и расположены далеко от Земли. На самом деле звезды очень большие. </a:t>
            </a:r>
            <a:endParaRPr lang="ru-RU" sz="2800" b="1" dirty="0">
              <a:latin typeface="Georgia" pitchFamily="18" charset="0"/>
            </a:endParaRPr>
          </a:p>
        </p:txBody>
      </p:sp>
      <p:pic>
        <p:nvPicPr>
          <p:cNvPr id="4" name="Picture 5" descr="http://www.spacetelescope.org/static/archives/images/wallpaper2/heic0603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836711"/>
            <a:ext cx="4752528" cy="5710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79512" y="260648"/>
            <a:ext cx="3563888" cy="504090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b="1" dirty="0" smtClean="0">
                <a:latin typeface="Georgia" pitchFamily="18" charset="0"/>
              </a:rPr>
              <a:t>Но люди хотели знать, есть ли жизнь на других планетах. А чтобы это узнать, надо обязательно долететь до них. И вот ученые изобрели первый космический корабль - спутник, установили на нем приборы и запустили в космическое пространство. </a:t>
            </a:r>
            <a:endParaRPr lang="ru-RU" sz="2400" b="1" dirty="0">
              <a:latin typeface="Georgia" pitchFamily="18" charset="0"/>
            </a:endParaRPr>
          </a:p>
        </p:txBody>
      </p:sp>
      <p:pic>
        <p:nvPicPr>
          <p:cNvPr id="16386" name="Picture 2" descr="http://77rus.smugmug.com/Military/Memorial-Museum-of/13/799072211_ybpHi-L.jpg"/>
          <p:cNvPicPr>
            <a:picLocks noChangeAspect="1" noChangeArrowheads="1"/>
          </p:cNvPicPr>
          <p:nvPr/>
        </p:nvPicPr>
        <p:blipFill>
          <a:blip r:embed="rId2" cstate="print"/>
          <a:srcRect l="13768" r="17393" b="4918"/>
          <a:stretch>
            <a:fillRect/>
          </a:stretch>
        </p:blipFill>
        <p:spPr bwMode="auto">
          <a:xfrm>
            <a:off x="3993845" y="908720"/>
            <a:ext cx="4920476" cy="453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620713"/>
            <a:ext cx="3240088" cy="5534025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800" b="1" dirty="0" smtClean="0">
                <a:latin typeface="Georgia" pitchFamily="18" charset="0"/>
              </a:rPr>
              <a:t>На борту первого спутника были две собаки – Белка и Стрелка. Они первыми покорили космос и  удачно вернулись на Землю. </a:t>
            </a:r>
            <a:endParaRPr lang="ru-RU" sz="2800" b="1" dirty="0">
              <a:latin typeface="Georgia" pitchFamily="18" charset="0"/>
            </a:endParaRPr>
          </a:p>
        </p:txBody>
      </p:sp>
      <p:pic>
        <p:nvPicPr>
          <p:cNvPr id="4" name="Рисунок 3" descr="Фото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923928" y="908720"/>
            <a:ext cx="4680520" cy="4320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620713"/>
            <a:ext cx="3960813" cy="5534025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dirty="0" smtClean="0"/>
              <a:t>    </a:t>
            </a:r>
            <a:r>
              <a:rPr lang="ru-RU" sz="3600" b="1" dirty="0" smtClean="0">
                <a:solidFill>
                  <a:srgbClr val="FF0000"/>
                </a:solidFill>
                <a:latin typeface="Georgia" pitchFamily="18" charset="0"/>
              </a:rPr>
              <a:t>12 апреля 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Georgia" pitchFamily="18" charset="0"/>
              </a:rPr>
              <a:t>1961 года</a:t>
            </a:r>
            <a:r>
              <a:rPr lang="ru-RU" b="1" dirty="0" smtClean="0">
                <a:latin typeface="Georgia" pitchFamily="18" charset="0"/>
              </a:rPr>
              <a:t> </a:t>
            </a:r>
          </a:p>
          <a:p>
            <a:pPr algn="ctr">
              <a:buNone/>
            </a:pPr>
            <a:r>
              <a:rPr lang="ru-RU" b="1" dirty="0" smtClean="0">
                <a:latin typeface="Georgia" pitchFamily="18" charset="0"/>
              </a:rPr>
              <a:t>советский космонавт 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Georgia" pitchFamily="18" charset="0"/>
              </a:rPr>
              <a:t>Юрий Алексеевич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Georgia" pitchFamily="18" charset="0"/>
              </a:rPr>
              <a:t>Гагарин </a:t>
            </a:r>
          </a:p>
          <a:p>
            <a:pPr algn="ctr">
              <a:buNone/>
            </a:pPr>
            <a:r>
              <a:rPr lang="ru-RU" b="1" dirty="0" smtClean="0">
                <a:latin typeface="Georgia" pitchFamily="18" charset="0"/>
              </a:rPr>
              <a:t>впервые в мире совершил</a:t>
            </a:r>
          </a:p>
          <a:p>
            <a:pPr algn="ctr">
              <a:buNone/>
            </a:pPr>
            <a:r>
              <a:rPr lang="ru-RU" b="1" dirty="0" smtClean="0">
                <a:latin typeface="Georgia" pitchFamily="18" charset="0"/>
              </a:rPr>
              <a:t>виток </a:t>
            </a:r>
          </a:p>
          <a:p>
            <a:pPr algn="ctr">
              <a:buNone/>
            </a:pPr>
            <a:r>
              <a:rPr lang="ru-RU" b="1" dirty="0" smtClean="0">
                <a:latin typeface="Georgia" pitchFamily="18" charset="0"/>
              </a:rPr>
              <a:t>вокруг </a:t>
            </a:r>
          </a:p>
          <a:p>
            <a:pPr algn="ctr">
              <a:buNone/>
            </a:pPr>
            <a:r>
              <a:rPr lang="ru-RU" b="1" dirty="0" smtClean="0">
                <a:latin typeface="Georgia" pitchFamily="18" charset="0"/>
              </a:rPr>
              <a:t>Земли.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4" name="Рисунок 3" descr="http://isicad.ru/uploads/img/7955_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572000" y="404664"/>
            <a:ext cx="4104456" cy="5544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67544" y="820505"/>
            <a:ext cx="3456384" cy="510222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Georgia" pitchFamily="18" charset="0"/>
              </a:rPr>
              <a:t>Свой первый полет </a:t>
            </a:r>
          </a:p>
          <a:p>
            <a:pPr algn="ctr">
              <a:buNone/>
            </a:pPr>
            <a:r>
              <a:rPr lang="ru-RU" b="1" dirty="0" smtClean="0">
                <a:latin typeface="Georgia" pitchFamily="18" charset="0"/>
              </a:rPr>
              <a:t>Ю.А. Гагарин совершил на космическом корабле </a:t>
            </a:r>
            <a:r>
              <a:rPr lang="ru-RU" sz="3600" b="1" dirty="0" smtClean="0">
                <a:solidFill>
                  <a:srgbClr val="FF0000"/>
                </a:solidFill>
                <a:latin typeface="Georgia" pitchFamily="18" charset="0"/>
              </a:rPr>
              <a:t>«Восток- 1»</a:t>
            </a:r>
            <a:endParaRPr lang="ru-RU" sz="36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21506" name="Picture 2" descr="http://images.fineartamerica.com/images-medium-large/launch-of-vostok-1-spacecraft-ria-novosti.jpg"/>
          <p:cNvPicPr>
            <a:picLocks noChangeAspect="1" noChangeArrowheads="1"/>
          </p:cNvPicPr>
          <p:nvPr/>
        </p:nvPicPr>
        <p:blipFill>
          <a:blip r:embed="rId2" cstate="print"/>
          <a:srcRect l="27159" r="26642"/>
          <a:stretch>
            <a:fillRect/>
          </a:stretch>
        </p:blipFill>
        <p:spPr bwMode="auto">
          <a:xfrm>
            <a:off x="4669088" y="404664"/>
            <a:ext cx="3744416" cy="6114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23528" y="548680"/>
            <a:ext cx="3456384" cy="5605463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Georgia" pitchFamily="18" charset="0"/>
              </a:rPr>
              <a:t>Из</a:t>
            </a:r>
          </a:p>
          <a:p>
            <a:pPr algn="ctr">
              <a:buNone/>
            </a:pPr>
            <a:r>
              <a:rPr lang="ru-RU" b="1" dirty="0" smtClean="0">
                <a:latin typeface="Georgia" pitchFamily="18" charset="0"/>
              </a:rPr>
              <a:t>космического пространства Юрий Гагарин увидел нашу планету – Земля, она</a:t>
            </a:r>
          </a:p>
          <a:p>
            <a:pPr algn="ctr">
              <a:buNone/>
            </a:pPr>
            <a:r>
              <a:rPr lang="ru-RU" b="1" dirty="0" smtClean="0">
                <a:latin typeface="Georgia" pitchFamily="18" charset="0"/>
              </a:rPr>
              <a:t>была круглая и показалась ему очень маленькой.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5" name="Рисунок 4" descr="http://www.oboiruneta.ru/images/stories/dg_originals/4317AE587EE3-17.jpg"/>
          <p:cNvPicPr/>
          <p:nvPr/>
        </p:nvPicPr>
        <p:blipFill>
          <a:blip r:embed="rId2" cstate="print"/>
          <a:srcRect l="19666" r="18619"/>
          <a:stretch>
            <a:fillRect/>
          </a:stretch>
        </p:blipFill>
        <p:spPr bwMode="auto">
          <a:xfrm>
            <a:off x="4067944" y="620688"/>
            <a:ext cx="4754091" cy="5040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1f4d1494e64ce8ea5183f35808e5c6375cc57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440</Words>
  <Application>Microsoft Office PowerPoint</Application>
  <PresentationFormat>Экран (4:3)</PresentationFormat>
  <Paragraphs>43</Paragraphs>
  <Slides>38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«Космическое путешествие»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Меркурий</vt:lpstr>
      <vt:lpstr>Венера</vt:lpstr>
      <vt:lpstr>Марс</vt:lpstr>
      <vt:lpstr>Презентация PowerPoint</vt:lpstr>
      <vt:lpstr>Презентация PowerPoint</vt:lpstr>
      <vt:lpstr>Сатурн</vt:lpstr>
      <vt:lpstr>Уран</vt:lpstr>
      <vt:lpstr>Нептун</vt:lpstr>
      <vt:lpstr>Плутон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WolfishLair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Белозёрова</dc:creator>
  <cp:lastModifiedBy>Юля</cp:lastModifiedBy>
  <cp:revision>33</cp:revision>
  <dcterms:created xsi:type="dcterms:W3CDTF">2013-02-26T18:13:19Z</dcterms:created>
  <dcterms:modified xsi:type="dcterms:W3CDTF">2019-04-03T15:05:49Z</dcterms:modified>
</cp:coreProperties>
</file>