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3"/>
  </p:notesMasterIdLst>
  <p:handoutMasterIdLst>
    <p:handoutMasterId r:id="rId24"/>
  </p:handoutMasterIdLst>
  <p:sldIdLst>
    <p:sldId id="270" r:id="rId2"/>
    <p:sldId id="271" r:id="rId3"/>
    <p:sldId id="262" r:id="rId4"/>
    <p:sldId id="277" r:id="rId5"/>
    <p:sldId id="284" r:id="rId6"/>
    <p:sldId id="273" r:id="rId7"/>
    <p:sldId id="274" r:id="rId8"/>
    <p:sldId id="283" r:id="rId9"/>
    <p:sldId id="267" r:id="rId10"/>
    <p:sldId id="280" r:id="rId11"/>
    <p:sldId id="276" r:id="rId12"/>
    <p:sldId id="275" r:id="rId13"/>
    <p:sldId id="260" r:id="rId14"/>
    <p:sldId id="268" r:id="rId15"/>
    <p:sldId id="256" r:id="rId16"/>
    <p:sldId id="265" r:id="rId17"/>
    <p:sldId id="259" r:id="rId18"/>
    <p:sldId id="286" r:id="rId19"/>
    <p:sldId id="257" r:id="rId20"/>
    <p:sldId id="258" r:id="rId21"/>
    <p:sldId id="288" r:id="rId22"/>
  </p:sldIdLst>
  <p:sldSz cx="9144000" cy="6858000" type="screen4x3"/>
  <p:notesSz cx="9906000" cy="67849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3" autoAdjust="0"/>
    <p:restoredTop sz="94514" autoAdjust="0"/>
  </p:normalViewPr>
  <p:slideViewPr>
    <p:cSldViewPr>
      <p:cViewPr>
        <p:scale>
          <a:sx n="85" d="100"/>
          <a:sy n="85" d="100"/>
        </p:scale>
        <p:origin x="-91" y="-2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3392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11108" y="0"/>
            <a:ext cx="4292600" cy="3392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BAD97-ECB2-493B-B9B5-241730851D78}" type="datetimeFigureOut">
              <a:rPr lang="ru-RU" smtClean="0"/>
              <a:t>11.07.2019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44549"/>
            <a:ext cx="4292600" cy="3392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11108" y="6444549"/>
            <a:ext cx="4292600" cy="3392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28455-86E6-483B-9D89-B155DA9B4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519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3392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11108" y="0"/>
            <a:ext cx="4292600" cy="3392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CA770-5104-4D5A-A27B-A282BFF58BC0}" type="datetimeFigureOut">
              <a:rPr lang="ru-RU" smtClean="0"/>
              <a:t>11.07.2019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57550" y="509588"/>
            <a:ext cx="3390900" cy="25431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0600" y="3222863"/>
            <a:ext cx="7924800" cy="3053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44549"/>
            <a:ext cx="4292600" cy="3392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11108" y="6444549"/>
            <a:ext cx="4292600" cy="3392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0BEA2-BCE7-4485-BD69-FBE0F30222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069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DF1F7A-B315-42A4-8D88-004FF4E8EEE6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0BEA2-BCE7-4485-BD69-FBE0F30222F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092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67FDE-9468-4072-92B7-C53384695C10}" type="datetime1">
              <a:rPr lang="ru-RU" smtClean="0"/>
              <a:t>11.07.2019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4DC1D-3DE8-41E4-84CB-00CCFCF03766}" type="datetime1">
              <a:rPr lang="ru-RU" smtClean="0"/>
              <a:t>11.07.2019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B846E-770C-4E11-9D09-73C890DD7D5C}" type="datetime1">
              <a:rPr lang="ru-RU" smtClean="0"/>
              <a:t>11.07.2019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3555-5BD7-4F49-820A-721C14FE5D04}" type="datetime1">
              <a:rPr lang="ru-RU" smtClean="0"/>
              <a:t>11.07.2019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3BC31-845E-45C4-9807-5D80824BE217}" type="datetime1">
              <a:rPr lang="ru-RU" smtClean="0"/>
              <a:t>11.07.2019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16CBB-E391-4DA2-AF17-B148A8F7D261}" type="datetime1">
              <a:rPr lang="ru-RU" smtClean="0"/>
              <a:t>11.07.2019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AAF7-4F14-43BB-A890-ACF008AED3DF}" type="datetime1">
              <a:rPr lang="ru-RU" smtClean="0"/>
              <a:t>11.07.2019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80B7C-848C-4083-94BC-D193A98A1125}" type="datetime1">
              <a:rPr lang="ru-RU" smtClean="0"/>
              <a:t>11.07.2019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DA8C-AB85-4C75-929A-69293E21A10F}" type="datetime1">
              <a:rPr lang="ru-RU" smtClean="0"/>
              <a:t>11.07.2019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871A6-4327-4525-83ED-F722B138F98B}" type="datetime1">
              <a:rPr lang="ru-RU" smtClean="0"/>
              <a:t>11.07.2019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82060-94A1-4096-9B0B-E0E5F63A387D}" type="datetime1">
              <a:rPr lang="ru-RU" smtClean="0"/>
              <a:t>11.07.2019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781E44C-7ADD-4E76-AD55-23BE7FD5C674}" type="datetime1">
              <a:rPr lang="ru-RU" smtClean="0"/>
              <a:t>11.07.2019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sultant.ru/document/cons_doc_LAW_58840/39aa16babc2a7298eb141815201d06e2ae84ec82/#dst22" TargetMode="External"/><Relationship Id="rId2" Type="http://schemas.openxmlformats.org/officeDocument/2006/relationships/hyperlink" Target="http://www.consultant.ru/document/cons_doc_LAW_162576/5bdc78bf7e3015a0ea0c0ea5bef708a6c79e2f0a/#dst100117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764704"/>
            <a:ext cx="6877998" cy="864096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ru-RU" sz="31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Екатеринбурга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8313" y="1714488"/>
            <a:ext cx="8351837" cy="4451362"/>
          </a:xfrm>
        </p:spPr>
        <p:txBody>
          <a:bodyPr>
            <a:normAutofit/>
          </a:bodyPr>
          <a:lstStyle/>
          <a:p>
            <a:pPr marR="0"/>
            <a:endParaRPr lang="ru-RU" sz="4400" dirty="0" smtClean="0">
              <a:solidFill>
                <a:srgbClr val="E9F9FB"/>
              </a:solidFill>
            </a:endParaRPr>
          </a:p>
          <a:p>
            <a:pPr marR="0" algn="ctr"/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мерах по реализации Постановления Правительства Российской Федерации от 25.03.2015 № 272 </a:t>
            </a:r>
          </a:p>
          <a:p>
            <a:pPr marR="0"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требований к антитеррористической защищенности мест массового пребывания людей и объектов (территорий), подлежащих обязательной охране полицией и форм паспортов безопасности таких мест и объектов (территорий)» на территории муниципального образования «город Екатеринбург»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214282" y="214290"/>
          <a:ext cx="1584666" cy="1428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r:id="rId4" imgW="6628680" imgH="5936760" progId="">
                  <p:embed/>
                </p:oleObj>
              </mc:Choice>
              <mc:Fallback>
                <p:oleObj r:id="rId4" imgW="6628680" imgH="5936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214290"/>
                        <a:ext cx="1584666" cy="14287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9552" y="1999597"/>
            <a:ext cx="8277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АДМИНИСТРАТИВНЫХ ОРГАНОВ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29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Плановое максимальное количество людей определяется исходя из специфики ММПЛ с учетом действующих правил и стандартов, например        «СП 42.13330.2011. Свод правил. Градостроительство. Планировка и застройка городских и сельских поселений. Актуализированная редакция СНиП          2.07.01-89*» (утвержден приказом </a:t>
            </a:r>
            <a:r>
              <a:rPr lang="ru-RU" b="1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Минрегиона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России от 28 декабря 2010 г.         № 820), Правил противопожарного режима в Российской Федерации, утвержденных постановлением Правительства Российской Федерации                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               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от 25 апреля 2012 г. № 390.</a:t>
            </a:r>
            <a:endParaRPr lang="ru-RU" sz="1800" b="1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расчета количества людей на объекте (территории)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60851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КоАП РФ, Статья 19.5.1. Неисполнение решения коллегиального органа, координирующего и организующего деятельность по противодействию терроризму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(введена Федеральным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законом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05.05.2014 N 130-ФЗ)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Неисполнение решения сформированного по решению Президента Российской Федерации на федеральном уровне коллегиального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органа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координирующего и организующего деятельность федеральных органов исполнительной власти, органов исполнительной власти субъектов Российской Федерации и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 местного самоуправления по противодействию терроризму, которое принято в пределах компетенции указанного коллегиального органа, -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влечет наложение административного штрафа на граждан в размере от трех тысяч до пяти тысяч рублей; на должностных лиц - от тридцати тысяч до пятидесяти тысяч рублей или дисквалификацию на срок от одного года до трех лет; на юридических лиц - от трехсот тысяч до одного миллиона рублей или административное приостановление деятельности на срок до девяноста суток.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 за неисполнение решения АТК 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70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и территории, утвержденные нормативными правовыми актами федеральных органов государственной власти</a:t>
            </a:r>
          </a:p>
          <a:p>
            <a:pPr algn="just">
              <a:spcBef>
                <a:spcPts val="0"/>
              </a:spcBef>
            </a:pPr>
            <a:r>
              <a:rPr lang="ru-RU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</a:t>
            </a:r>
            <a:r>
              <a:rPr lang="ru-RU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территории, которые относятся к сфере деятельности соответствующих органов исполнительной власти субъектов Российской Федерации</a:t>
            </a:r>
          </a:p>
          <a:p>
            <a:pPr algn="just">
              <a:spcBef>
                <a:spcPts val="0"/>
              </a:spcBef>
            </a:pPr>
            <a:r>
              <a:rPr lang="ru-RU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и места, на которых при определенных условиях может одновременно находиться более 50 человек, но правообладателями которых являются федеральные органы исполнительной власти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перечень не включаются следующие объекты (территории):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8640"/>
            <a:ext cx="4400756" cy="62854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31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0648"/>
            <a:ext cx="4394248" cy="62507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50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8640"/>
            <a:ext cx="6158797" cy="63497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594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opova_es\Desktop\слайды\по 272 Постановлению\Письмо ГУВД СО по согласовани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2641"/>
            <a:ext cx="4098205" cy="57963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55976" y="322641"/>
            <a:ext cx="4680520" cy="5801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</a:t>
            </a:r>
            <a:r>
              <a:rPr lang="en-US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массового пребывания людей и объектов (территорий), расположенных на территории муниципального образования «город Екатеринбург»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 Администрация города Екатеринбурга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 Администрации районов города Екатеринбурга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 Гостиницы, мини гостиницы, хостелы, от 50 мест включительно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 Дворцы культуры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  Исторический сквер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  Кинотеатры, киноконцертные залы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 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Магазины 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другие объекты розничной торговли от 1000 </a:t>
            </a:r>
            <a:r>
              <a:rPr lang="ru-RU" sz="1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вкл.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Объекты розничной торговли, от 50 мест вкл.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  Парки культуры и отдыха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Площадь 1905 года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Площадь Первой пятилетки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Площадь Труда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Октябрьская площадь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 Площадь Виза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 Площадь Кирова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 Площадь Российской Армии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 Рестораны, кафе 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 Рынки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 Муниципальные образовательные и дошкольные учреждения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 Муниципальные лечебно-профилактические учреждения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21. Муниципальные учреждения дополнительного образования детей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 Музеи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23. Муниципальные театры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24. Торговые и торгово-развлекательные центры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25. Учреждения культуры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 Учреждения социального обслуживания населения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54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opova_es\Desktop\слайды\по 272 Постановлению\Разъяснения МВД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2" y="260648"/>
            <a:ext cx="8858648" cy="62635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51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2132856"/>
            <a:ext cx="7408333" cy="3450696"/>
          </a:xfrm>
        </p:spPr>
        <p:txBody>
          <a:bodyPr>
            <a:noAutofit/>
          </a:bodyPr>
          <a:lstStyle/>
          <a:p>
            <a:pPr marL="324000" algn="just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утвердить нормативно-правовыми актами перечень объектов (территорий) ММПЛ, расположенных на территории администрации района, без учета объектов, принадлежащих субъекту Российской Федерации (Свердловская область) и указанных выше федеральных органов исполнительной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4000" algn="just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Уведомить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руководителей объектов (территорий), включенных в перечень объектов (территорий) ММПЛ о необходимости разработки Паспорта безопасности, при необходимости направить в их адрес образцы паспортов, актов и методических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рекомендаций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4000" algn="just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комиссионное обследование и категорирование объектов (территорий)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ММПЛ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ru-RU" sz="2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А Д А Ч И</a:t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межведомственных комиссий администраций районов горда Екатеринбурга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99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711"/>
            <a:ext cx="4536504" cy="67046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55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8784976" cy="5112568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endParaRPr lang="ru-RU" sz="6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6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Конституция Российской Федерации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06 октября 1999 г. № 184-ФЗ «Об общих принципах организации законодательных (представительных) и исполнительных органов государственной власти субъектов Российской Федерации»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Федеральный закон от 27 декабря 2002 г. № 184-ФЗ «О техническом регулировании»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Федеральный закон от 6 октября 2003 г. № 131-ФЗ «Об общих принципах организации местного самоуправления в Российской Федерации»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Федеральный закон от 6 марта 2006 г. № 35-ФЗ «О противодействии терроризму»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Федеральный закон от 30 декабря 2009 г. № 384-ФЗ «Технический регламент о безопасности зданий и сооружений»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Указ Президента Российской Федерации от 14 июня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уровней террористической опасности, предусматривающих принятие дополнительных мер по обеспечению безопасности личности, общества и государства»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Концепция противодействия терроризму в Российской Федерации (утверждена Президентом Российской Федерации 5 октября 2009 года)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Постановление Правительства Российской Федерации от 15 февраля 2011 г. № 73 «О некоторых мерах по совершенствованию подготовки проектной документации в части противодействия террористическим актам»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Приказ Минрегиона России от 5 июля 2011 г. № 320 «Об утверждении свода правил «Обеспечение антитеррористической защищенности зданий и сооружений. Общие требования проектирования» (вместе с «СП 132.13330.2011. Свод правил. Обеспечение антитеррористической защищенности зданий и сооружений. Общие требования проектирования»)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endParaRPr lang="ru-RU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6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5212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нормативно-правовые акты, регламентирующие вопросы антитеррористической защищенности зданий и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сооружений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65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502" y="332656"/>
            <a:ext cx="4681891" cy="63379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18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ctr">
              <a:buFont typeface="Arial" charset="0"/>
              <a:buNone/>
            </a:pPr>
            <a:r>
              <a:rPr lang="ru-RU" altLang="ru-RU" sz="8800" smtClean="0">
                <a:solidFill>
                  <a:srgbClr val="0000CC"/>
                </a:solidFill>
                <a:latin typeface="Comic Sans MS" pitchFamily="66" charset="0"/>
              </a:rPr>
              <a:t>Благодарим</a:t>
            </a:r>
          </a:p>
          <a:p>
            <a:pPr algn="ctr">
              <a:buFont typeface="Arial" charset="0"/>
              <a:buNone/>
            </a:pPr>
            <a:r>
              <a:rPr lang="ru-RU" altLang="ru-RU" sz="8800" smtClean="0">
                <a:solidFill>
                  <a:srgbClr val="0000CC"/>
                </a:solidFill>
                <a:latin typeface="Comic Sans MS" pitchFamily="66" charset="0"/>
              </a:rPr>
              <a:t>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63128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E626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E626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91" y="476672"/>
            <a:ext cx="8610099" cy="61206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88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/>
          </a:bodyPr>
          <a:lstStyle/>
          <a:p>
            <a:pPr algn="just"/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устанавливают порядок разработки требований к антитеррористической защищенности объектов (территорий), </a:t>
            </a:r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исключением объектов транспортной инфраструктуры, транспортных средств и объектов топливно-энергетического комплекса </a:t>
            </a: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паспорта безопасности объектов (территорий)  </a:t>
            </a:r>
            <a:endParaRPr lang="ru-RU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9614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900" b="1" kern="9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РФ </a:t>
            </a:r>
            <a:br>
              <a:rPr lang="ru-RU" sz="2900" b="1" kern="9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b="1" kern="9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25.12.2013 № 1244 « Об антитеррористической </a:t>
            </a:r>
            <a:br>
              <a:rPr lang="ru-RU" sz="2900" b="1" kern="9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b="1" kern="9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защищенности объектов (территорий)»</a:t>
            </a:r>
            <a:endParaRPr lang="ru-RU" sz="2900" b="1" kern="9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69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8784976" cy="5112568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endParaRPr lang="ru-RU" sz="6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endParaRPr lang="ru-RU" sz="6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ракетно-космической промышленности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(ПП Российской 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18.03.2015 № 252) 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Федеральной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миграционной службы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(ПП Российской 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03.04.2015 № 324)</a:t>
            </a:r>
            <a:endParaRPr lang="ru-RU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спорта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(ПП Российской 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06.03.2015 № 202)</a:t>
            </a:r>
            <a:endParaRPr lang="ru-RU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таможенных органов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(ПП Российской 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05.12.2014 № 1328)</a:t>
            </a:r>
            <a:endParaRPr lang="ru-RU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Федеральной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службы по надзору в сфере защиты прав потребителей и благополучия человека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(ПП Российской 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03.12.2014 № 1309)</a:t>
            </a:r>
            <a:endParaRPr lang="ru-RU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уголовно-исполнительной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(ПП Российской 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14.11.2014 № 1193)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Министерства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связи и массовых коммуникаций Российской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Федерации,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Федеральной службы по надзору в сфере связи, информационных технологий и массовых коммуникаций; Федерального агентства связи; Федерального агентства по печати и массовым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коммуникациям,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подведомственных им организаций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(ПП Российской 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30.10.2014 № 1130)</a:t>
            </a:r>
            <a:endParaRPr lang="ru-RU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6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5212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объектов, требования к которым утверждены Правительством Российской Федерации   (часть 1)</a:t>
            </a: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30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5832648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Федеральной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службы по техническому и экспортному контролю, ее территориальных органов и подведомственных организаций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(ПП Российской 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29.08.2014 № 875)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Военные объекты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Вооруженных сил Российской Федерации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(ПП Российской 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09.08.2014 № 789)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(территории)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юстиции Российской Федерации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(ПП 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от 23.08.2014 № 853)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территории)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корпорации по атомной энергии «</a:t>
            </a:r>
            <a:r>
              <a:rPr lang="ru-RU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Росатом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(ПП Российской 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29.08.2014 № 876)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территории)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агентства специального строительства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(ПП 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от 22.10.2014 № 1093)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территории)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промышленности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(ПП Российской 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18.12.2014 № 1413)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территории)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Федеральной службы Российской Федерации по контролю за оборотом наркотиков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(ПП Российской 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06.03.2015 № 203)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территории) </a:t>
            </a: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 федеральной фельдъегерской связи </a:t>
            </a:r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(ПП Российской </a:t>
            </a:r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18.03.2015 № 253) </a:t>
            </a:r>
          </a:p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2413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объектов, требования к которым утверждены Правительством Российской Федерации </a:t>
            </a: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(часть 2</a:t>
            </a: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4212"/>
            <a:ext cx="4752528" cy="66057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3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>
            <a:no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Комиссию возглавляет руководитель исполнительного органа государственной власти субъекта </a:t>
            </a:r>
            <a:r>
              <a:rPr lang="ru-RU" sz="21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РФ </a:t>
            </a:r>
            <a:r>
              <a:rPr lang="ru-RU" sz="2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(глава муниципального образования), на территории которого расположено место массового пребывания людей, </a:t>
            </a:r>
            <a:r>
              <a:rPr lang="ru-RU" sz="21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либо уполномоченное им должностное лицо.</a:t>
            </a:r>
            <a:endParaRPr lang="ru-RU" sz="2100" dirty="0">
              <a:latin typeface="Calibri"/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состав комиссии включаются собственник места массового пребывания людей или лицо, использующее место массового пребывания людей на ином законном </a:t>
            </a:r>
            <a:r>
              <a:rPr lang="ru-RU" sz="21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основании, </a:t>
            </a:r>
            <a:r>
              <a:rPr lang="ru-RU" sz="2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представители </a:t>
            </a:r>
            <a:r>
              <a:rPr lang="ru-RU" sz="21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УФСБ, </a:t>
            </a:r>
            <a:r>
              <a:rPr lang="ru-RU" sz="2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территориальных органов </a:t>
            </a:r>
            <a:r>
              <a:rPr lang="ru-RU" sz="21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МВД РФ, МЧС РФ. </a:t>
            </a:r>
            <a:r>
              <a:rPr lang="ru-RU" sz="2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При необходимости к работе комиссии привлекаются представители собственников объектов, которые располагаются в границах места массового пребывания людей либо в непосредственной близости к нему.</a:t>
            </a:r>
            <a:endParaRPr lang="ru-RU" sz="2100" dirty="0">
              <a:latin typeface="Calibri"/>
              <a:ea typeface="Calibri"/>
              <a:cs typeface="Times New Roman"/>
            </a:endParaRPr>
          </a:p>
          <a:p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создания межведомственной комиссии 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64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 algn="just"/>
            <a:endParaRPr lang="en-US" dirty="0" smtClean="0"/>
          </a:p>
          <a:p>
            <a:pPr marL="0" indent="0" algn="just">
              <a:buNone/>
            </a:pP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ункт 6 статьи 3</a:t>
            </a:r>
          </a:p>
          <a:p>
            <a:pPr marL="0" indent="0" algn="just">
              <a:buNone/>
            </a:pPr>
            <a:endParaRPr lang="ru-RU" sz="3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Антитеррористическая </a:t>
            </a:r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защищенность объекта (территории)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состояние защищенности здания, строения, сооружения, иного объекта, места массового пребывания людей, препятствующее совершению террористического акта. </a:t>
            </a:r>
            <a:endParaRPr lang="ru-RU" sz="3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местом массового пребывания 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 понимается территория общего пользования поселения или городского округа, либо специально отведенная территория за их пределами, либо место общего пользования в здании, строении, сооружении, на ином объекте, на которых при определенных условиях может одновременно находиться более пятидесяти 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человек».</a:t>
            </a:r>
            <a:endParaRPr lang="ru-RU" sz="3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84176"/>
          </a:xfr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</a:t>
            </a: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06.03.2006</a:t>
            </a: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35-ФЗ</a:t>
            </a:r>
            <a:b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противодействии </a:t>
            </a: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терроризму»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 Государственной Думой 26 февраля 2006 года</a:t>
            </a:r>
            <a:r>
              <a:rPr lang="ru-RU" sz="1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Одобрен Советом Федерации 1 марта 2006 года</a:t>
            </a:r>
            <a:r>
              <a:rPr lang="ru-RU" sz="1300" dirty="0">
                <a:solidFill>
                  <a:srgbClr val="C00000"/>
                </a:solidFill>
              </a:rPr>
              <a:t/>
            </a:r>
            <a:br>
              <a:rPr lang="ru-RU" sz="1300" dirty="0">
                <a:solidFill>
                  <a:srgbClr val="C00000"/>
                </a:solidFill>
              </a:rPr>
            </a:br>
            <a:endParaRPr lang="ru-RU" sz="13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14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331</TotalTime>
  <Words>1035</Words>
  <Application>Microsoft Office PowerPoint</Application>
  <PresentationFormat>Экран (4:3)</PresentationFormat>
  <Paragraphs>119</Paragraphs>
  <Slides>21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Волна</vt:lpstr>
      <vt:lpstr>    Администрация города Екатеринбурга  </vt:lpstr>
      <vt:lpstr>Основные нормативно-правовые акты, регламентирующие вопросы антитеррористической защищенности зданий и сооружений </vt:lpstr>
      <vt:lpstr>Презентация PowerPoint</vt:lpstr>
      <vt:lpstr>Постановление Правительства РФ  от 25.12.2013 № 1244 « Об антитеррористической  защищенности объектов (территорий)»</vt:lpstr>
      <vt:lpstr>Перечень объектов, требования к которым утверждены Правительством Российской Федерации   (часть 1) </vt:lpstr>
      <vt:lpstr>Перечень объектов, требования к которым утверждены Правительством Российской Федерации (часть 2) </vt:lpstr>
      <vt:lpstr>Презентация PowerPoint</vt:lpstr>
      <vt:lpstr>Порядок создания межведомственной комиссии </vt:lpstr>
      <vt:lpstr>Федеральный закон от 06.03.2006  № 35-ФЗ «О противодействии терроризму»  Принят Государственной Думой 26 февраля 2006 года Одобрен Советом Федерации 1 марта 2006 года </vt:lpstr>
      <vt:lpstr>Порядок расчета количества людей на объекте (территории)</vt:lpstr>
      <vt:lpstr>Ответственность за неисполнение решения АТК </vt:lpstr>
      <vt:lpstr>В перечень не включаются следующие объекты (территории):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 А Д А Ч И межведомственных комиссий администраций районов горда Екатеринбурга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Попова Елена Сергеевна</dc:creator>
  <cp:lastModifiedBy>Юля</cp:lastModifiedBy>
  <cp:revision>46</cp:revision>
  <cp:lastPrinted>2016-03-14T04:52:28Z</cp:lastPrinted>
  <dcterms:created xsi:type="dcterms:W3CDTF">2016-02-16T11:33:47Z</dcterms:created>
  <dcterms:modified xsi:type="dcterms:W3CDTF">2019-07-11T17:09:54Z</dcterms:modified>
</cp:coreProperties>
</file>