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8" r:id="rId3"/>
    <p:sldId id="259" r:id="rId4"/>
    <p:sldId id="264" r:id="rId5"/>
    <p:sldId id="262" r:id="rId6"/>
    <p:sldId id="263" r:id="rId7"/>
    <p:sldId id="265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4B42-2996-4B52-8256-781F783FCC2F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8D61-3B2F-44E7-AC5F-CDB264E1C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4B42-2996-4B52-8256-781F783FCC2F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8D61-3B2F-44E7-AC5F-CDB264E1C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4B42-2996-4B52-8256-781F783FCC2F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8D61-3B2F-44E7-AC5F-CDB264E1C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4B42-2996-4B52-8256-781F783FCC2F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8D61-3B2F-44E7-AC5F-CDB264E1C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4B42-2996-4B52-8256-781F783FCC2F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8D61-3B2F-44E7-AC5F-CDB264E1C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4B42-2996-4B52-8256-781F783FCC2F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8D61-3B2F-44E7-AC5F-CDB264E1C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4B42-2996-4B52-8256-781F783FCC2F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8D61-3B2F-44E7-AC5F-CDB264E1C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4B42-2996-4B52-8256-781F783FCC2F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8D61-3B2F-44E7-AC5F-CDB264E1C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4B42-2996-4B52-8256-781F783FCC2F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8D61-3B2F-44E7-AC5F-CDB264E1C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4B42-2996-4B52-8256-781F783FCC2F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8D61-3B2F-44E7-AC5F-CDB264E1C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4B42-2996-4B52-8256-781F783FCC2F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8D61-3B2F-44E7-AC5F-CDB264E1C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C4B42-2996-4B52-8256-781F783FCC2F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28D61-3B2F-44E7-AC5F-CDB264E1C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.jpeg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gclipart.com/wp-content/uploads/2017/05/Red-balloon-clipart-free-images-3.png" TargetMode="External"/><Relationship Id="rId13" Type="http://schemas.openxmlformats.org/officeDocument/2006/relationships/hyperlink" Target="https://www.quia.com/files/quia/users/kirsiss1/Alphabet/image_f.png" TargetMode="External"/><Relationship Id="rId18" Type="http://schemas.openxmlformats.org/officeDocument/2006/relationships/hyperlink" Target="https://4vector.com/i/free-vector-fresh-fruit-vector_004264_05/Stock%20Vector%20-%20Realistic%20Fruit/Realistic%20Fruit4.jpg" TargetMode="External"/><Relationship Id="rId26" Type="http://schemas.openxmlformats.org/officeDocument/2006/relationships/hyperlink" Target="http://cs617226.vk.me/v617226824/ae0c/Kw-Bp7aCx7Y.jpg" TargetMode="External"/><Relationship Id="rId3" Type="http://schemas.openxmlformats.org/officeDocument/2006/relationships/hyperlink" Target="http://easyen.ru/load/563-1-0-63547" TargetMode="External"/><Relationship Id="rId21" Type="http://schemas.openxmlformats.org/officeDocument/2006/relationships/hyperlink" Target="http://server2.rf-sp.ru/forum/avatars/nnsp/avatar_18757_1480150794.png" TargetMode="External"/><Relationship Id="rId7" Type="http://schemas.openxmlformats.org/officeDocument/2006/relationships/hyperlink" Target="https://lekora.ibud.ua/ru/company-prais/pesok-rechnoy-lekora-stroitelnyy-1-t-lekora-4097008" TargetMode="External"/><Relationship Id="rId12" Type="http://schemas.openxmlformats.org/officeDocument/2006/relationships/hyperlink" Target="http://tapenik.ru/dizain/ar.png" TargetMode="External"/><Relationship Id="rId17" Type="http://schemas.openxmlformats.org/officeDocument/2006/relationships/hyperlink" Target="https://arhivurokov.ru/multiurok/html/2017/01/05/s_586e9bdc6f2a9/s520366_2_1.jpeg" TargetMode="External"/><Relationship Id="rId25" Type="http://schemas.openxmlformats.org/officeDocument/2006/relationships/hyperlink" Target="http://go.mail.ru/redir?via_page=1&amp;type=sr&amp;redir=eJzLKCkpsNLXT0ktS8xPykxJ1Csq1S8tyiwuKCpNSc1LzsxK1M_KLMsvyctP1c1L1E0qzS4r1c3WZ2AwNDUyNzAxMTYxZti2v3Hew7CuTL13H5rkferXAgAllx_C" TargetMode="External"/><Relationship Id="rId2" Type="http://schemas.openxmlformats.org/officeDocument/2006/relationships/image" Target="../media/image2.png"/><Relationship Id="rId16" Type="http://schemas.openxmlformats.org/officeDocument/2006/relationships/hyperlink" Target="http://moipetelki.ru/wp-content/uploads/2012/03/scarf2.jpg" TargetMode="External"/><Relationship Id="rId20" Type="http://schemas.openxmlformats.org/officeDocument/2006/relationships/hyperlink" Target="http://vospitatel.com.ua/images/u/ulitka-3god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interest.com/pin/347692033708808700/" TargetMode="External"/><Relationship Id="rId11" Type="http://schemas.openxmlformats.org/officeDocument/2006/relationships/hyperlink" Target="http://go.mail.ru/redir?via_page=1&amp;type=sr&amp;redir=eJzLKCkpsNLXLy5JzMvPLkgsytYrT01NyqnUS87P1c_Iz03Vz04sKsnMy87UTSrNLsvUTWRgMDQ1MjcwMTC2MGKYlZ-_xCRT1OTsq_-c5qunXwQAeB0dBQ" TargetMode="External"/><Relationship Id="rId24" Type="http://schemas.openxmlformats.org/officeDocument/2006/relationships/hyperlink" Target="http://900igr.net/datai/russkij-jazyk/Glasnye-bukvy/0001-011-Veselye-glasnye.jpg" TargetMode="External"/><Relationship Id="rId5" Type="http://schemas.openxmlformats.org/officeDocument/2006/relationships/hyperlink" Target="https://www.detmir.ru/product/index/id/1992551/" TargetMode="External"/><Relationship Id="rId15" Type="http://schemas.openxmlformats.org/officeDocument/2006/relationships/hyperlink" Target="http://atlant-sport.ru/uploads/main_product_146427323962737800.jpg" TargetMode="External"/><Relationship Id="rId23" Type="http://schemas.openxmlformats.org/officeDocument/2006/relationships/hyperlink" Target="http://nattik.ru/wp-content/uploads/2011/10/bukva_i.jpg" TargetMode="External"/><Relationship Id="rId10" Type="http://schemas.openxmlformats.org/officeDocument/2006/relationships/hyperlink" Target="http://www.zanfiz.ru/wp-content/uploads/2014/03/%D0%90%D1%80%D0%B1%D1%83%D0%B7.jpg" TargetMode="External"/><Relationship Id="rId19" Type="http://schemas.openxmlformats.org/officeDocument/2006/relationships/hyperlink" Target="http://img1.liveinternet.ru/images/attach/c/2/69/330/69330742_64700091304257.jpg" TargetMode="External"/><Relationship Id="rId4" Type="http://schemas.openxmlformats.org/officeDocument/2006/relationships/hyperlink" Target="http://didaktor.ru/kak-sdelat-sorbonku-bolee-interaktivnoj/" TargetMode="External"/><Relationship Id="rId9" Type="http://schemas.openxmlformats.org/officeDocument/2006/relationships/hyperlink" Target="http://doschkolonok.blogspot.com/2013/03/" TargetMode="External"/><Relationship Id="rId14" Type="http://schemas.openxmlformats.org/officeDocument/2006/relationships/hyperlink" Target="http://e-news.su/uploads/posts/2015-02/1424784430_raketta_4.png" TargetMode="External"/><Relationship Id="rId22" Type="http://schemas.openxmlformats.org/officeDocument/2006/relationships/hyperlink" Target="http://img.happy-giraffe.ru/thumbs/580x1000/10378/ce0b8a92da8edeecb16aa9aebc179ea7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1412556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6500826" cy="432084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6000" y="439849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5852" y="4643446"/>
            <a:ext cx="7286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</a:rPr>
              <a:t>«Учимся разгадывать кроссворды»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286644" y="6215082"/>
            <a:ext cx="857256" cy="42862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сведения 10">
            <a:hlinkClick r:id="" action="ppaction://hlinkshowjump?jump=lastslide" highlightClick="1"/>
          </p:cNvPr>
          <p:cNvSpPr/>
          <p:nvPr/>
        </p:nvSpPr>
        <p:spPr>
          <a:xfrm>
            <a:off x="357158" y="6143644"/>
            <a:ext cx="428628" cy="357190"/>
          </a:xfrm>
          <a:prstGeom prst="actionButtonInformat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множение 11">
            <a:hlinkClick r:id="" action="ppaction://hlinkshowjump?jump=endshow"/>
          </p:cNvPr>
          <p:cNvSpPr/>
          <p:nvPr/>
        </p:nvSpPr>
        <p:spPr>
          <a:xfrm>
            <a:off x="1000100" y="6072206"/>
            <a:ext cx="500066" cy="500066"/>
          </a:xfrm>
          <a:prstGeom prst="mathMultiply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cbb5c4bcf0ea1fbd66bb8fe41fdea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714612" y="2071678"/>
            <a:ext cx="58579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Сначала столбик рассмотри,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Потом ответь на мой вопрос: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В каких словах стоят внутри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Рот, ухо, лоб, усы и нос?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Подсказку шепчет самосвал: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rgbClr val="C00000"/>
                </a:solidFill>
              </a:rPr>
              <a:t> Везу я буквы всех начал.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rgbClr val="C00000"/>
                </a:solidFill>
              </a:rPr>
              <a:t> А буквы всех концов, друзья, 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 Уже отдельно ссыпал я.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929586" y="6215082"/>
            <a:ext cx="857256" cy="42862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7072330" y="6143644"/>
            <a:ext cx="500066" cy="500066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cbb5c4bcf0ea1fbd66bb8fe41fdea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5a686a2be998a2352-5a686246583221247-pesok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71942"/>
            <a:ext cx="3714776" cy="2528884"/>
          </a:xfrm>
          <a:prstGeom prst="rect">
            <a:avLst/>
          </a:prstGeom>
        </p:spPr>
      </p:pic>
      <p:sp>
        <p:nvSpPr>
          <p:cNvPr id="5" name="Хорда 4"/>
          <p:cNvSpPr/>
          <p:nvPr/>
        </p:nvSpPr>
        <p:spPr>
          <a:xfrm rot="6575725">
            <a:off x="4282549" y="2524738"/>
            <a:ext cx="3057803" cy="2756011"/>
          </a:xfrm>
          <a:prstGeom prst="chord">
            <a:avLst>
              <a:gd name="adj1" fmla="val 2432691"/>
              <a:gd name="adj2" fmla="val 15464355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9784356044830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244251">
            <a:off x="3563649" y="2998333"/>
            <a:ext cx="5715040" cy="4286250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571472" y="5143512"/>
            <a:ext cx="642942" cy="4286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000100" y="5643578"/>
            <a:ext cx="642942" cy="4286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ТЬ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428728" y="5143512"/>
            <a:ext cx="714380" cy="4286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НЯ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285984" y="5214950"/>
            <a:ext cx="1214446" cy="4286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МОР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500166" y="4500570"/>
            <a:ext cx="714380" cy="4286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ОК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572132" y="2643182"/>
            <a:ext cx="642942" cy="2857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М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714876" y="3071810"/>
            <a:ext cx="642942" cy="2857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Ю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286512" y="3429000"/>
            <a:ext cx="785818" cy="35719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ВО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714876" y="3786190"/>
            <a:ext cx="785818" cy="4286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КО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429256" y="3357562"/>
            <a:ext cx="642942" cy="2857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Г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2910" y="1000108"/>
            <a:ext cx="720000" cy="36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42910" y="1000108"/>
            <a:ext cx="720000" cy="36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ВО</a:t>
            </a:r>
            <a:endParaRPr lang="ru-RU" sz="28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42910" y="1000108"/>
            <a:ext cx="720000" cy="3600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214546" y="1000108"/>
            <a:ext cx="720000" cy="36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214546" y="1000108"/>
            <a:ext cx="720000" cy="36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214546" y="1000108"/>
            <a:ext cx="720000" cy="3600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71472" y="1071546"/>
            <a:ext cx="180000" cy="18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1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714612" y="1071546"/>
            <a:ext cx="180000" cy="18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2</a:t>
            </a:r>
            <a:endParaRPr lang="ru-RU" sz="12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428728" y="1000108"/>
            <a:ext cx="720000" cy="36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РОТ</a:t>
            </a:r>
            <a:endParaRPr lang="ru-RU" sz="20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428728" y="285728"/>
            <a:ext cx="714380" cy="36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УХО</a:t>
            </a:r>
            <a:endParaRPr lang="ru-RU" sz="20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428728" y="1643050"/>
            <a:ext cx="720000" cy="36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ЛОБ</a:t>
            </a:r>
            <a:endParaRPr lang="ru-RU" sz="20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428728" y="2214554"/>
            <a:ext cx="720000" cy="36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УСЫ</a:t>
            </a:r>
            <a:endParaRPr lang="ru-RU" sz="20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428728" y="2857496"/>
            <a:ext cx="720000" cy="36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НОС</a:t>
            </a:r>
            <a:endParaRPr lang="ru-RU" sz="2000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14282" y="285728"/>
            <a:ext cx="1080000" cy="36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14282" y="285728"/>
            <a:ext cx="1080000" cy="36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</a:t>
            </a:r>
            <a:endParaRPr lang="ru-RU" sz="2800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14282" y="285728"/>
            <a:ext cx="1080000" cy="3600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285984" y="285728"/>
            <a:ext cx="1080000" cy="36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285984" y="285728"/>
            <a:ext cx="1080000" cy="36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МОР</a:t>
            </a:r>
            <a:endParaRPr lang="ru-RU" sz="2800" b="1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285984" y="285728"/>
            <a:ext cx="1080000" cy="3600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14282" y="357166"/>
            <a:ext cx="180000" cy="18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1</a:t>
            </a:r>
            <a:endParaRPr lang="ru-RU" sz="12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214678" y="357166"/>
            <a:ext cx="180000" cy="18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2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42910" y="1643050"/>
            <a:ext cx="720000" cy="36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42910" y="1643050"/>
            <a:ext cx="720000" cy="36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КО</a:t>
            </a:r>
            <a:endParaRPr lang="ru-RU" sz="2800" b="1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42910" y="1643050"/>
            <a:ext cx="720000" cy="3600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214546" y="1643050"/>
            <a:ext cx="720000" cy="36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214546" y="1643050"/>
            <a:ext cx="720000" cy="36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ОК</a:t>
            </a:r>
            <a:endParaRPr lang="ru-RU" sz="2800" b="1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214546" y="1643050"/>
            <a:ext cx="720000" cy="3600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571472" y="1714488"/>
            <a:ext cx="180000" cy="18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1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857488" y="1714488"/>
            <a:ext cx="180000" cy="18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2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42910" y="2214554"/>
            <a:ext cx="720000" cy="36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642910" y="2214554"/>
            <a:ext cx="720000" cy="36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Г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42910" y="2214554"/>
            <a:ext cx="720000" cy="3600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214546" y="2214554"/>
            <a:ext cx="720000" cy="36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214546" y="2214554"/>
            <a:ext cx="720000" cy="36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НЯ</a:t>
            </a:r>
            <a:endParaRPr lang="ru-RU" sz="2800" b="1" dirty="0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214546" y="2214554"/>
            <a:ext cx="720000" cy="3600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571472" y="2285992"/>
            <a:ext cx="180000" cy="18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1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2857488" y="2285992"/>
            <a:ext cx="180000" cy="18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2</a:t>
            </a: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642910" y="2857496"/>
            <a:ext cx="720000" cy="36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642910" y="2857496"/>
            <a:ext cx="720000" cy="36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Ю</a:t>
            </a:r>
            <a:endParaRPr lang="ru-RU" sz="2800" b="1" dirty="0"/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642910" y="2857496"/>
            <a:ext cx="720000" cy="3600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2214546" y="2857496"/>
            <a:ext cx="720000" cy="36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2214546" y="2857496"/>
            <a:ext cx="720000" cy="36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ТЬ</a:t>
            </a:r>
            <a:endParaRPr lang="ru-RU" sz="2800" b="1" dirty="0"/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2214546" y="2857496"/>
            <a:ext cx="720000" cy="3600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571472" y="2928934"/>
            <a:ext cx="180000" cy="18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1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2786050" y="2928934"/>
            <a:ext cx="180000" cy="18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2</a:t>
            </a:r>
          </a:p>
        </p:txBody>
      </p:sp>
      <p:sp>
        <p:nvSpPr>
          <p:cNvPr id="61" name="Стрелка вправо 60">
            <a:hlinkClick r:id="" action="ppaction://hlinkshowjump?jump=nextslide"/>
          </p:cNvPr>
          <p:cNvSpPr/>
          <p:nvPr/>
        </p:nvSpPr>
        <p:spPr>
          <a:xfrm>
            <a:off x="7929586" y="6286520"/>
            <a:ext cx="857256" cy="42862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множение 61">
            <a:hlinkClick r:id="" action="ppaction://hlinkshowjump?jump=endshow"/>
          </p:cNvPr>
          <p:cNvSpPr/>
          <p:nvPr/>
        </p:nvSpPr>
        <p:spPr>
          <a:xfrm>
            <a:off x="7072330" y="6215082"/>
            <a:ext cx="500066" cy="500066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8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5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>
                      <p:stCondLst>
                        <p:cond delay="0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76" grpId="0" animBg="1"/>
      <p:bldP spid="76" grpId="1" animBg="1"/>
      <p:bldP spid="76" grpId="2" animBg="1"/>
      <p:bldP spid="77" grpId="0" animBg="1"/>
      <p:bldP spid="77" grpId="1" animBg="1"/>
      <p:bldP spid="77" grpId="2" animBg="1"/>
      <p:bldP spid="78" grpId="0" animBg="1"/>
      <p:bldP spid="79" grpId="0" animBg="1"/>
      <p:bldP spid="79" grpId="1" animBg="1"/>
      <p:bldP spid="79" grpId="2" animBg="1"/>
      <p:bldP spid="80" grpId="0" animBg="1"/>
      <p:bldP spid="80" grpId="1" animBg="1"/>
      <p:bldP spid="80" grpId="2" animBg="1"/>
      <p:bldP spid="8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1412556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6500826" cy="43208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2976" y="4429132"/>
            <a:ext cx="7215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70C0"/>
                </a:solidFill>
              </a:rPr>
              <a:t>Угадай слово по первым звукам каждого предмета</a:t>
            </a:r>
            <a:endParaRPr lang="ru-RU" sz="4000" b="1" i="1" dirty="0">
              <a:solidFill>
                <a:srgbClr val="0070C0"/>
              </a:solidFill>
            </a:endParaRPr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7286644" y="6215082"/>
            <a:ext cx="857256" cy="42862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множение 5">
            <a:hlinkClick r:id="" action="ppaction://hlinkshowjump?jump=endshow"/>
          </p:cNvPr>
          <p:cNvSpPr/>
          <p:nvPr/>
        </p:nvSpPr>
        <p:spPr>
          <a:xfrm>
            <a:off x="1000100" y="6072206"/>
            <a:ext cx="500066" cy="500066"/>
          </a:xfrm>
          <a:prstGeom prst="mathMultiply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1412556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6500825" cy="432084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571472" y="5143512"/>
            <a:ext cx="1440000" cy="10800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5143512"/>
            <a:ext cx="1440000" cy="108000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472" y="5143512"/>
            <a:ext cx="1440000" cy="10800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20113" y="5120841"/>
            <a:ext cx="1440000" cy="108000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14546" y="5143512"/>
            <a:ext cx="1440000" cy="1080000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14546" y="5143512"/>
            <a:ext cx="1440000" cy="10800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60845" y="5110011"/>
            <a:ext cx="1440000" cy="108000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29058" y="5072074"/>
            <a:ext cx="1440000" cy="1080000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29058" y="5072074"/>
            <a:ext cx="1440000" cy="10800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76497" y="5120841"/>
            <a:ext cx="1440000" cy="1080000"/>
          </a:xfrm>
          <a:prstGeom prst="roundRect">
            <a:avLst/>
          </a:prstGeom>
          <a:blipFill>
            <a:blip r:embed="rId10" cstate="print"/>
            <a:stretch>
              <a:fillRect/>
            </a:stretch>
          </a:blipFill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43570" y="5143512"/>
            <a:ext cx="1440000" cy="1080000"/>
          </a:xfrm>
          <a:prstGeom prst="roundRect">
            <a:avLst/>
          </a:prstGeom>
          <a:blipFill>
            <a:blip r:embed="rId11" cstate="print"/>
            <a:stretch>
              <a:fillRect/>
            </a:stretch>
          </a:blipFill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43570" y="5143512"/>
            <a:ext cx="1440000" cy="10800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59853" y="4556132"/>
            <a:ext cx="425778" cy="360040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88045" y="4584910"/>
            <a:ext cx="425778" cy="360040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</a:t>
            </a:r>
            <a:endParaRPr lang="ru-RU" sz="2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533774" y="4556132"/>
            <a:ext cx="425778" cy="360040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</a:t>
            </a:r>
            <a:endParaRPr lang="ru-RU" sz="2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310404" y="4597724"/>
            <a:ext cx="425778" cy="360040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4</a:t>
            </a:r>
            <a:endParaRPr lang="ru-RU" sz="24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572264" y="1142984"/>
            <a:ext cx="2160000" cy="1800000"/>
          </a:xfrm>
          <a:prstGeom prst="roundRect">
            <a:avLst/>
          </a:prstGeom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?</a:t>
            </a:r>
            <a:endParaRPr lang="ru-RU" sz="96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572264" y="1142984"/>
            <a:ext cx="2160000" cy="1800000"/>
          </a:xfrm>
          <a:prstGeom prst="roundRect">
            <a:avLst/>
          </a:prstGeom>
          <a:blipFill>
            <a:blip r:embed="rId12"/>
            <a:stretch>
              <a:fillRect/>
            </a:stretch>
          </a:blipFill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572264" y="1142984"/>
            <a:ext cx="2160000" cy="18000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429520" y="428604"/>
            <a:ext cx="425778" cy="3600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</a:t>
            </a:r>
            <a:endParaRPr lang="ru-RU" sz="2400" b="1" dirty="0"/>
          </a:p>
        </p:txBody>
      </p:sp>
      <p:sp>
        <p:nvSpPr>
          <p:cNvPr id="25" name="Стрелка вправо 24">
            <a:hlinkClick r:id="" action="ppaction://hlinkshowjump?jump=nextslide"/>
          </p:cNvPr>
          <p:cNvSpPr/>
          <p:nvPr/>
        </p:nvSpPr>
        <p:spPr>
          <a:xfrm>
            <a:off x="7858148" y="6215082"/>
            <a:ext cx="857256" cy="42862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множение 25">
            <a:hlinkClick r:id="" action="ppaction://hlinkshowjump?jump=endshow"/>
          </p:cNvPr>
          <p:cNvSpPr/>
          <p:nvPr/>
        </p:nvSpPr>
        <p:spPr>
          <a:xfrm>
            <a:off x="7929586" y="5572140"/>
            <a:ext cx="500066" cy="500066"/>
          </a:xfrm>
          <a:prstGeom prst="mathMultiply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5" grpId="0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1412556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6500826" cy="4320843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14282" y="5357826"/>
            <a:ext cx="1080000" cy="7200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5357826"/>
            <a:ext cx="1080000" cy="72000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5357826"/>
            <a:ext cx="1080000" cy="7200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00166" y="5357826"/>
            <a:ext cx="1080000" cy="720000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00166" y="5357826"/>
            <a:ext cx="1080000" cy="720000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00166" y="5357826"/>
            <a:ext cx="1080000" cy="7200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42770" y="5346561"/>
            <a:ext cx="1080000" cy="72000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42770" y="5346561"/>
            <a:ext cx="1080000" cy="720000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57488" y="5357826"/>
            <a:ext cx="1080000" cy="7200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14810" y="5357826"/>
            <a:ext cx="1080000" cy="720000"/>
          </a:xfrm>
          <a:prstGeom prst="roundRect">
            <a:avLst/>
          </a:prstGeom>
          <a:blipFill>
            <a:blip r:embed="rId10" cstate="print"/>
            <a:stretch>
              <a:fillRect/>
            </a:stretch>
          </a:blipFill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14810" y="5357826"/>
            <a:ext cx="1080000" cy="720000"/>
          </a:xfrm>
          <a:prstGeom prst="roundRect">
            <a:avLst/>
          </a:prstGeom>
          <a:blipFill>
            <a:blip r:embed="rId11"/>
            <a:stretch>
              <a:fillRect/>
            </a:stretch>
          </a:blipFill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14810" y="5357826"/>
            <a:ext cx="1080000" cy="7200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429256" y="5357826"/>
            <a:ext cx="1080000" cy="720000"/>
          </a:xfrm>
          <a:prstGeom prst="roundRect">
            <a:avLst/>
          </a:prstGeom>
          <a:blipFill>
            <a:blip r:embed="rId12" cstate="print"/>
            <a:stretch>
              <a:fillRect/>
            </a:stretch>
          </a:blipFill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429256" y="5357826"/>
            <a:ext cx="1080000" cy="720000"/>
          </a:xfrm>
          <a:prstGeom prst="roundRect">
            <a:avLst/>
          </a:prstGeom>
          <a:blipFill>
            <a:blip r:embed="rId13" cstate="print"/>
            <a:stretch>
              <a:fillRect/>
            </a:stretch>
          </a:blipFill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429256" y="5357826"/>
            <a:ext cx="1080000" cy="7200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00034" y="4786322"/>
            <a:ext cx="425778" cy="360040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ru-RU" sz="2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785918" y="4786322"/>
            <a:ext cx="425778" cy="360040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</a:t>
            </a:r>
            <a:endParaRPr lang="ru-RU" sz="24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071802" y="4786322"/>
            <a:ext cx="425778" cy="360040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</a:t>
            </a:r>
            <a:endParaRPr lang="ru-RU" sz="24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500562" y="4786322"/>
            <a:ext cx="425778" cy="360040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4</a:t>
            </a:r>
            <a:endParaRPr lang="ru-RU" sz="24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715008" y="4786322"/>
            <a:ext cx="425778" cy="360040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</a:t>
            </a:r>
            <a:endParaRPr lang="ru-RU" sz="24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595643" y="5365168"/>
            <a:ext cx="1080000" cy="720000"/>
          </a:xfrm>
          <a:prstGeom prst="roundRect">
            <a:avLst/>
          </a:prstGeom>
          <a:blipFill>
            <a:blip r:embed="rId14"/>
            <a:stretch>
              <a:fillRect/>
            </a:stretch>
          </a:blipFill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595643" y="5365168"/>
            <a:ext cx="1080000" cy="720000"/>
          </a:xfrm>
          <a:prstGeom prst="roundRect">
            <a:avLst/>
          </a:prstGeom>
          <a:blipFill>
            <a:blip r:embed="rId15"/>
            <a:stretch>
              <a:fillRect/>
            </a:stretch>
          </a:blipFill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572264" y="5357826"/>
            <a:ext cx="1080000" cy="7200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858148" y="5357826"/>
            <a:ext cx="1080000" cy="7200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858148" y="5357826"/>
            <a:ext cx="1080000" cy="72000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858148" y="5357826"/>
            <a:ext cx="1080000" cy="7200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858016" y="4786322"/>
            <a:ext cx="425778" cy="360040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8072462" y="4786322"/>
            <a:ext cx="425778" cy="360040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7</a:t>
            </a:r>
            <a:endParaRPr lang="ru-RU" sz="2400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517718" y="1285860"/>
            <a:ext cx="2160000" cy="1800000"/>
          </a:xfrm>
          <a:prstGeom prst="roundRect">
            <a:avLst/>
          </a:prstGeom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?</a:t>
            </a:r>
            <a:endParaRPr lang="ru-RU" sz="9600" b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517718" y="1285860"/>
            <a:ext cx="2214546" cy="1800000"/>
          </a:xfrm>
          <a:prstGeom prst="roundRect">
            <a:avLst/>
          </a:prstGeom>
          <a:blipFill>
            <a:blip r:embed="rId16"/>
            <a:stretch>
              <a:fillRect/>
            </a:stretch>
          </a:blipFill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572264" y="1285860"/>
            <a:ext cx="2160000" cy="18000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7572396" y="500042"/>
            <a:ext cx="425778" cy="360040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8</a:t>
            </a:r>
            <a:endParaRPr lang="ru-RU" sz="2400" b="1" dirty="0"/>
          </a:p>
        </p:txBody>
      </p:sp>
      <p:sp>
        <p:nvSpPr>
          <p:cNvPr id="36" name="Стрелка вправо 35">
            <a:hlinkClick r:id="" action="ppaction://hlinkshowjump?jump=nextslide"/>
          </p:cNvPr>
          <p:cNvSpPr/>
          <p:nvPr/>
        </p:nvSpPr>
        <p:spPr>
          <a:xfrm>
            <a:off x="7929586" y="6215082"/>
            <a:ext cx="857256" cy="42862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множение 36">
            <a:hlinkClick r:id="" action="ppaction://hlinkshowjump?jump=endshow"/>
          </p:cNvPr>
          <p:cNvSpPr/>
          <p:nvPr/>
        </p:nvSpPr>
        <p:spPr>
          <a:xfrm>
            <a:off x="7072330" y="6215082"/>
            <a:ext cx="500066" cy="500066"/>
          </a:xfrm>
          <a:prstGeom prst="mathMultiply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1412556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500826" cy="432084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29256" y="2214554"/>
            <a:ext cx="720000" cy="72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У</a:t>
            </a:r>
            <a:endParaRPr lang="ru-RU" sz="4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29256" y="3143248"/>
            <a:ext cx="720000" cy="72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К</a:t>
            </a:r>
            <a:endParaRPr lang="ru-RU" sz="4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29256" y="4071942"/>
            <a:ext cx="720000" cy="72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А</a:t>
            </a:r>
            <a:endParaRPr lang="ru-RU" sz="4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072462" y="1285860"/>
            <a:ext cx="720000" cy="72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А</a:t>
            </a:r>
            <a:endParaRPr lang="ru-RU" sz="4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43768" y="1285860"/>
            <a:ext cx="720000" cy="72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К</a:t>
            </a:r>
            <a:endParaRPr lang="ru-RU" sz="4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286512" y="1285860"/>
            <a:ext cx="720000" cy="72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У</a:t>
            </a:r>
            <a:endParaRPr lang="ru-RU" sz="4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429256" y="1285860"/>
            <a:ext cx="720000" cy="72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Р</a:t>
            </a:r>
            <a:endParaRPr lang="ru-RU" sz="44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264282" y="2215857"/>
            <a:ext cx="720000" cy="72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86512" y="2214554"/>
            <a:ext cx="720000" cy="72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З</a:t>
            </a:r>
            <a:endParaRPr lang="ru-RU" sz="44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86512" y="2214554"/>
            <a:ext cx="720000" cy="7200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127105" y="2193186"/>
            <a:ext cx="720000" cy="72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143768" y="2214554"/>
            <a:ext cx="720000" cy="72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О</a:t>
            </a:r>
            <a:endParaRPr lang="ru-RU" sz="4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143768" y="2214554"/>
            <a:ext cx="720000" cy="7200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082019" y="2182356"/>
            <a:ext cx="720000" cy="72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072462" y="2214554"/>
            <a:ext cx="720000" cy="72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Р</a:t>
            </a:r>
            <a:endParaRPr lang="ru-RU" sz="44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072462" y="2214554"/>
            <a:ext cx="720000" cy="7200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786578" y="2214554"/>
            <a:ext cx="180000" cy="18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1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643834" y="2214554"/>
            <a:ext cx="180000" cy="18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2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572528" y="2214554"/>
            <a:ext cx="180000" cy="18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3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264282" y="3144551"/>
            <a:ext cx="720000" cy="72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286512" y="3143248"/>
            <a:ext cx="720000" cy="72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О</a:t>
            </a:r>
            <a:endParaRPr lang="ru-RU" sz="4400" b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286512" y="3143248"/>
            <a:ext cx="720000" cy="7200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269849" y="4050574"/>
            <a:ext cx="720000" cy="72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286512" y="4071942"/>
            <a:ext cx="720000" cy="72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Р</a:t>
            </a:r>
            <a:endParaRPr lang="ru-RU" sz="4400" b="1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286512" y="4071942"/>
            <a:ext cx="720000" cy="7200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153325" y="3111050"/>
            <a:ext cx="720000" cy="72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143768" y="3143248"/>
            <a:ext cx="720000" cy="72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Р</a:t>
            </a:r>
            <a:endParaRPr lang="ru-RU" sz="4400" b="1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143768" y="3143248"/>
            <a:ext cx="720000" cy="7200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786578" y="3143248"/>
            <a:ext cx="180000" cy="18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4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858016" y="4071942"/>
            <a:ext cx="180000" cy="18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7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643834" y="3143248"/>
            <a:ext cx="180000" cy="18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5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050232" y="3144551"/>
            <a:ext cx="720000" cy="72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072462" y="3143248"/>
            <a:ext cx="720000" cy="72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А</a:t>
            </a:r>
            <a:endParaRPr lang="ru-RU" sz="4400" b="1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8072462" y="3143248"/>
            <a:ext cx="720000" cy="7200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7127105" y="4050574"/>
            <a:ext cx="720000" cy="72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143768" y="4071942"/>
            <a:ext cx="720000" cy="72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А</a:t>
            </a:r>
            <a:endParaRPr lang="ru-RU" sz="4400" b="1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7143768" y="4071942"/>
            <a:ext cx="720000" cy="7200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8082019" y="4039744"/>
            <a:ext cx="720000" cy="72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8072462" y="4071942"/>
            <a:ext cx="720000" cy="72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Б</a:t>
            </a:r>
            <a:endParaRPr lang="ru-RU" sz="4400" b="1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8072462" y="4071942"/>
            <a:ext cx="720000" cy="7200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8572528" y="3143248"/>
            <a:ext cx="180000" cy="18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6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643834" y="4071942"/>
            <a:ext cx="180000" cy="18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8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572528" y="4071942"/>
            <a:ext cx="180000" cy="18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9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500430" y="285728"/>
            <a:ext cx="5429256" cy="8309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Составь слова, которые по вертикали и горизонтали  читались бы одинаково.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63490" y="5502005"/>
            <a:ext cx="1800000" cy="108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85720" y="5500702"/>
            <a:ext cx="1800000" cy="108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УЗОР</a:t>
            </a:r>
            <a:endParaRPr lang="ru-RU" sz="2800" b="1" dirty="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85720" y="5500702"/>
            <a:ext cx="1800000" cy="10800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198015" y="5550772"/>
            <a:ext cx="1800000" cy="108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3214678" y="5572140"/>
            <a:ext cx="1800000" cy="108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КОРА</a:t>
            </a:r>
            <a:endParaRPr lang="ru-RU" sz="2800" b="1" dirty="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3214678" y="5572140"/>
            <a:ext cx="1800000" cy="10800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6314221" y="5537361"/>
            <a:ext cx="1800000" cy="108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6304664" y="5569559"/>
            <a:ext cx="1800000" cy="108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АРАБ</a:t>
            </a:r>
            <a:endParaRPr lang="ru-RU" sz="2800" b="1" dirty="0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6286512" y="5572140"/>
            <a:ext cx="1800000" cy="10800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1643042" y="5572140"/>
            <a:ext cx="425778" cy="3600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ru-RU" sz="2400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4572000" y="5572140"/>
            <a:ext cx="425778" cy="3600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</a:t>
            </a:r>
            <a:endParaRPr lang="ru-RU" sz="2400" b="1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7643834" y="5572140"/>
            <a:ext cx="425778" cy="3600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</a:t>
            </a:r>
            <a:endParaRPr lang="ru-RU" sz="24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714348" y="4643446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ПОДСКАЗКА :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7" name="Стрелка вправо 66">
            <a:hlinkClick r:id="" action="ppaction://hlinkshowjump?jump=nextslide"/>
          </p:cNvPr>
          <p:cNvSpPr/>
          <p:nvPr/>
        </p:nvSpPr>
        <p:spPr>
          <a:xfrm>
            <a:off x="8286776" y="6215082"/>
            <a:ext cx="714380" cy="42862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Умножение 67">
            <a:hlinkClick r:id="" action="ppaction://hlinkshowjump?jump=endshow"/>
          </p:cNvPr>
          <p:cNvSpPr/>
          <p:nvPr/>
        </p:nvSpPr>
        <p:spPr>
          <a:xfrm>
            <a:off x="8429652" y="5500702"/>
            <a:ext cx="500066" cy="500066"/>
          </a:xfrm>
          <a:prstGeom prst="mathMultiply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>
                      <p:stCondLst>
                        <p:cond delay="0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 descr="1412556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3786181" cy="251652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143372" y="928670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Интернет ресурсы: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4282" y="2500306"/>
            <a:ext cx="87154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hlinkClick r:id="rId3"/>
              </a:rPr>
              <a:t>http://easyen.ru/load/563-1-0-63547</a:t>
            </a:r>
            <a:r>
              <a:rPr lang="ru-RU" sz="1000" dirty="0" smtClean="0"/>
              <a:t>  МК</a:t>
            </a:r>
          </a:p>
          <a:p>
            <a:r>
              <a:rPr lang="en-US" sz="1000" dirty="0" smtClean="0">
                <a:hlinkClick r:id="rId4"/>
              </a:rPr>
              <a:t>http://didaktor.ru/kak-sdelat-sorbonku-bolee-interaktivnoj/</a:t>
            </a:r>
            <a:r>
              <a:rPr lang="ru-RU" sz="1000" dirty="0" smtClean="0"/>
              <a:t>  автор технологического приема  </a:t>
            </a:r>
            <a:r>
              <a:rPr lang="ru-RU" sz="1000" dirty="0" err="1" smtClean="0"/>
              <a:t>Г.О.Аствацатуров</a:t>
            </a:r>
            <a:r>
              <a:rPr lang="ru-RU" sz="1000" dirty="0" smtClean="0"/>
              <a:t> </a:t>
            </a:r>
            <a:r>
              <a:rPr lang="ru-RU" sz="1000" u="sng" dirty="0" smtClean="0">
                <a:hlinkClick r:id="rId5"/>
              </a:rPr>
              <a:t>https://www.detmir.ru/product/index/id/1992551/</a:t>
            </a:r>
            <a:r>
              <a:rPr lang="ru-RU" sz="1000" dirty="0" smtClean="0"/>
              <a:t>  </a:t>
            </a:r>
            <a:r>
              <a:rPr lang="en-US" sz="1000" dirty="0" smtClean="0"/>
              <a:t>c</a:t>
            </a:r>
            <a:r>
              <a:rPr lang="ru-RU" sz="1000" dirty="0" err="1" smtClean="0"/>
              <a:t>амосвал</a:t>
            </a:r>
            <a:endParaRPr lang="ru-RU" sz="1000" dirty="0" smtClean="0"/>
          </a:p>
          <a:p>
            <a:r>
              <a:rPr lang="ru-RU" sz="1000" u="sng" dirty="0" smtClean="0">
                <a:hlinkClick r:id="rId6"/>
              </a:rPr>
              <a:t>https://www.pinterest.com/pin/347692033708808700/</a:t>
            </a:r>
            <a:r>
              <a:rPr lang="ru-RU" sz="1000" dirty="0" smtClean="0"/>
              <a:t>  гора</a:t>
            </a:r>
          </a:p>
          <a:p>
            <a:r>
              <a:rPr lang="ru-RU" sz="1000" u="sng" dirty="0" smtClean="0">
                <a:hlinkClick r:id="rId7"/>
              </a:rPr>
              <a:t>https://lekora.ibud.ua/ru/company-prais/pesok-rechnoy-lekora-stroitelnyy-1-t-lekora-4097008</a:t>
            </a:r>
            <a:r>
              <a:rPr lang="ru-RU" sz="1000" dirty="0" smtClean="0"/>
              <a:t>  песок</a:t>
            </a:r>
          </a:p>
          <a:p>
            <a:r>
              <a:rPr lang="ru-RU" sz="1000" u="sng" dirty="0" smtClean="0">
                <a:hlinkClick r:id="rId8"/>
              </a:rPr>
              <a:t>http://gclipart.com/wp-content/uploads/2017/05/Red-balloon-clipart-free-images-3.png</a:t>
            </a:r>
            <a:r>
              <a:rPr lang="ru-RU" sz="1000" dirty="0" smtClean="0"/>
              <a:t>  шарик</a:t>
            </a:r>
          </a:p>
          <a:p>
            <a:r>
              <a:rPr lang="ru-RU" sz="1000" u="sng" dirty="0" smtClean="0">
                <a:hlinkClick r:id="rId9"/>
              </a:rPr>
              <a:t>http://doschkolonok.blogspot.com/2013/03/</a:t>
            </a:r>
            <a:r>
              <a:rPr lang="ru-RU" sz="1000" dirty="0" smtClean="0"/>
              <a:t>  буква </a:t>
            </a:r>
            <a:r>
              <a:rPr lang="ru-RU" sz="1000" dirty="0" err="1" smtClean="0"/>
              <a:t>ш</a:t>
            </a:r>
            <a:endParaRPr lang="ru-RU" sz="1000" dirty="0" smtClean="0"/>
          </a:p>
          <a:p>
            <a:r>
              <a:rPr lang="ru-RU" sz="1000" u="sng" dirty="0" smtClean="0">
                <a:hlinkClick r:id="rId10"/>
              </a:rPr>
              <a:t>http://www.zanfiz.ru/wp-content/uploads/2014/03/%D0%90%D1%80%D0%B1%D1%83%D0%B7.jpg</a:t>
            </a:r>
            <a:r>
              <a:rPr lang="ru-RU" sz="1000" dirty="0" smtClean="0"/>
              <a:t>  арбуз</a:t>
            </a:r>
          </a:p>
          <a:p>
            <a:r>
              <a:rPr lang="ru-RU" sz="1000" u="sng" dirty="0" smtClean="0">
                <a:hlinkClick r:id="rId11"/>
              </a:rPr>
              <a:t>http://go.mail.ru/redir?via_page=1&amp;type=sr&amp;redir=eJzLKCkpsNLXLy5JzMvPLkgsytYrT01NyqnUS87P1c_Iz03Vz04sKsnMy87UTSrNLsvUTWRgMDQ1MjcwMTC2MGKYlZ-_xCRT1OTsq_-c5qunXwQAeB0dBQ</a:t>
            </a:r>
            <a:r>
              <a:rPr lang="ru-RU" sz="1000" dirty="0" smtClean="0"/>
              <a:t>  буква а</a:t>
            </a:r>
          </a:p>
          <a:p>
            <a:r>
              <a:rPr lang="ru-RU" sz="1000" u="sng" dirty="0" smtClean="0">
                <a:hlinkClick r:id="rId12"/>
              </a:rPr>
              <a:t>http://tapenik.ru/dizain/ar.png</a:t>
            </a:r>
            <a:r>
              <a:rPr lang="ru-RU" sz="1000" dirty="0" smtClean="0"/>
              <a:t>  буква </a:t>
            </a:r>
            <a:r>
              <a:rPr lang="ru-RU" sz="1000" dirty="0" err="1" smtClean="0"/>
              <a:t>р</a:t>
            </a:r>
            <a:endParaRPr lang="ru-RU" sz="1000" dirty="0" smtClean="0"/>
          </a:p>
          <a:p>
            <a:r>
              <a:rPr lang="ru-RU" sz="1000" u="sng" dirty="0" smtClean="0">
                <a:hlinkClick r:id="rId13"/>
              </a:rPr>
              <a:t>https://www.quia.com/files/quia/users/kirsiss1/Alphabet/image_f.png</a:t>
            </a:r>
            <a:r>
              <a:rPr lang="ru-RU" sz="1000" dirty="0" smtClean="0"/>
              <a:t>  буква </a:t>
            </a:r>
            <a:r>
              <a:rPr lang="en-US" sz="1000" dirty="0" smtClean="0"/>
              <a:t>a</a:t>
            </a:r>
            <a:endParaRPr lang="ru-RU" sz="1000" dirty="0" smtClean="0"/>
          </a:p>
          <a:p>
            <a:r>
              <a:rPr lang="ru-RU" sz="1000" u="sng" dirty="0" smtClean="0">
                <a:hlinkClick r:id="rId14"/>
              </a:rPr>
              <a:t>http://e-news.su/uploads/posts/2015-02/1424784430_raketta_4.png</a:t>
            </a:r>
            <a:r>
              <a:rPr lang="ru-RU" sz="1000" dirty="0" smtClean="0"/>
              <a:t>  ракета</a:t>
            </a:r>
          </a:p>
          <a:p>
            <a:r>
              <a:rPr lang="ru-RU" sz="1000" u="sng" dirty="0" smtClean="0">
                <a:hlinkClick r:id="rId15"/>
              </a:rPr>
              <a:t>http://atlant-sport.ru/uploads/main_product_146427323962737800.jpg</a:t>
            </a:r>
            <a:r>
              <a:rPr lang="ru-RU" sz="1000" dirty="0" smtClean="0"/>
              <a:t>  флажки</a:t>
            </a:r>
          </a:p>
          <a:p>
            <a:r>
              <a:rPr lang="ru-RU" sz="1000" u="sng" dirty="0" smtClean="0">
                <a:hlinkClick r:id="rId16"/>
              </a:rPr>
              <a:t>http://moipetelki.ru/wp-content/uploads/2012/03/scarf2.jpg</a:t>
            </a:r>
            <a:r>
              <a:rPr lang="ru-RU" sz="1000" dirty="0" smtClean="0"/>
              <a:t>  шарф</a:t>
            </a:r>
          </a:p>
          <a:p>
            <a:r>
              <a:rPr lang="ru-RU" sz="1000" u="sng" dirty="0" smtClean="0">
                <a:hlinkClick r:id="rId17"/>
              </a:rPr>
              <a:t>https://arhivurokov.ru/multiurok/html/2017/01/05/s_586e9bdc6f2a9/s520366_2_1.jpeg</a:t>
            </a:r>
            <a:r>
              <a:rPr lang="ru-RU" sz="1000" dirty="0" smtClean="0"/>
              <a:t>  иголки</a:t>
            </a:r>
          </a:p>
          <a:p>
            <a:r>
              <a:rPr lang="ru-RU" sz="1000" u="sng" dirty="0" smtClean="0">
                <a:hlinkClick r:id="rId18"/>
              </a:rPr>
              <a:t>https://4vector.com/i/free-vector-fresh-fruit-vector_004264_05/Stock%20Vector%20-%20Realistic%20Fruit/Realistic%20Fruit4.jpg</a:t>
            </a:r>
            <a:r>
              <a:rPr lang="ru-RU" sz="1000" dirty="0" smtClean="0"/>
              <a:t>   груша</a:t>
            </a:r>
          </a:p>
          <a:p>
            <a:r>
              <a:rPr lang="ru-RU" sz="1000" u="sng" dirty="0" smtClean="0">
                <a:hlinkClick r:id="rId19"/>
              </a:rPr>
              <a:t>http://img1.liveinternet.ru/images/attach/c/2/69/330/69330742_64700091304257.jpg</a:t>
            </a:r>
            <a:r>
              <a:rPr lang="ru-RU" sz="1000" dirty="0" smtClean="0"/>
              <a:t>  рыбка</a:t>
            </a:r>
          </a:p>
          <a:p>
            <a:r>
              <a:rPr lang="ru-RU" sz="1000" u="sng" dirty="0" smtClean="0">
                <a:hlinkClick r:id="rId20"/>
              </a:rPr>
              <a:t>http://vospitatel.com.ua/images/u/ulitka-3god.jpg</a:t>
            </a:r>
            <a:r>
              <a:rPr lang="ru-RU" sz="1000" dirty="0" smtClean="0"/>
              <a:t>  улитка</a:t>
            </a:r>
          </a:p>
          <a:p>
            <a:r>
              <a:rPr lang="ru-RU" sz="1000" u="sng" dirty="0" smtClean="0">
                <a:hlinkClick r:id="rId21"/>
              </a:rPr>
              <a:t>http://server2.rf-sp.ru/forum/avatars/nnsp/avatar_18757_1480150794.png</a:t>
            </a:r>
            <a:r>
              <a:rPr lang="ru-RU" sz="1000" dirty="0" smtClean="0"/>
              <a:t>  котик</a:t>
            </a:r>
          </a:p>
          <a:p>
            <a:r>
              <a:rPr lang="ru-RU" sz="1000" u="sng" dirty="0" smtClean="0">
                <a:hlinkClick r:id="rId22"/>
              </a:rPr>
              <a:t>http://img.happy-giraffe.ru/thumbs/580x1000/10378/ce0b8a92da8edeecb16aa9aebc179ea7.png</a:t>
            </a:r>
            <a:r>
              <a:rPr lang="ru-RU" sz="1000" dirty="0" smtClean="0"/>
              <a:t>  буква г</a:t>
            </a:r>
          </a:p>
          <a:p>
            <a:r>
              <a:rPr lang="ru-RU" sz="1000" u="sng" dirty="0" smtClean="0">
                <a:hlinkClick r:id="rId23"/>
              </a:rPr>
              <a:t>http://nattik.ru/wp-content/uploads/2011/10/bukva_i.jpg</a:t>
            </a:r>
            <a:r>
              <a:rPr lang="ru-RU" sz="1000" dirty="0" smtClean="0"/>
              <a:t>  буква и</a:t>
            </a:r>
          </a:p>
          <a:p>
            <a:r>
              <a:rPr lang="ru-RU" sz="1000" u="sng" dirty="0" smtClean="0">
                <a:hlinkClick r:id="rId24"/>
              </a:rPr>
              <a:t>http://900igr.net/datai/russkij-jazyk/Glasnye-bukvy/0001-011-Veselye-glasnye.jpg</a:t>
            </a:r>
            <a:r>
              <a:rPr lang="ru-RU" sz="1000" dirty="0" smtClean="0"/>
              <a:t>  буква у</a:t>
            </a:r>
          </a:p>
          <a:p>
            <a:r>
              <a:rPr lang="ru-RU" sz="1000" u="sng" dirty="0" smtClean="0">
                <a:hlinkClick r:id="rId25"/>
              </a:rPr>
              <a:t>http://go.mail.ru/redir?via_page=1&amp;type=sr&amp;redir=eJzLKCkpsNLXT0ktS8xPykxJ1Csq1S8tyiwuKCpNSc1LzsxK1M_KLMsvyctP1c1L1E0qzS4r1c3WZ2AwNDUyNzAxMTYxZti2v3Hew7CuTL13H5rkferXAgAllx_C</a:t>
            </a:r>
            <a:r>
              <a:rPr lang="ru-RU" sz="1000" dirty="0" smtClean="0"/>
              <a:t>  буква к</a:t>
            </a:r>
          </a:p>
          <a:p>
            <a:r>
              <a:rPr lang="ru-RU" sz="1000" u="sng" dirty="0" smtClean="0">
                <a:hlinkClick r:id="rId26"/>
              </a:rPr>
              <a:t>http://cs617226.vk.me/v617226824/ae0c/Kw-Bp7aCx7Y.jpg</a:t>
            </a:r>
            <a:r>
              <a:rPr lang="ru-RU" sz="1000" dirty="0" smtClean="0"/>
              <a:t>  игрушки</a:t>
            </a:r>
          </a:p>
          <a:p>
            <a:r>
              <a:rPr lang="ru-RU" sz="1000" dirty="0" smtClean="0"/>
              <a:t> </a:t>
            </a:r>
          </a:p>
          <a:p>
            <a:endParaRPr lang="ru-RU" sz="1000" dirty="0"/>
          </a:p>
        </p:txBody>
      </p:sp>
      <p:sp>
        <p:nvSpPr>
          <p:cNvPr id="32" name="Умножение 31">
            <a:hlinkClick r:id="" action="ppaction://hlinkshowjump?jump=endshow"/>
          </p:cNvPr>
          <p:cNvSpPr/>
          <p:nvPr/>
        </p:nvSpPr>
        <p:spPr>
          <a:xfrm>
            <a:off x="8429652" y="214290"/>
            <a:ext cx="500066" cy="500066"/>
          </a:xfrm>
          <a:prstGeom prst="mathMultiply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возврат 32">
            <a:hlinkClick r:id="" action="ppaction://hlinkshowjump?jump=firstslide" highlightClick="1"/>
          </p:cNvPr>
          <p:cNvSpPr/>
          <p:nvPr/>
        </p:nvSpPr>
        <p:spPr>
          <a:xfrm>
            <a:off x="7929586" y="285728"/>
            <a:ext cx="428628" cy="35719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280</Words>
  <Application>Microsoft Office PowerPoint</Application>
  <PresentationFormat>Экран (4:3)</PresentationFormat>
  <Paragraphs>118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31</cp:revision>
  <dcterms:created xsi:type="dcterms:W3CDTF">2018-05-21T13:07:11Z</dcterms:created>
  <dcterms:modified xsi:type="dcterms:W3CDTF">2021-09-16T03:59:11Z</dcterms:modified>
</cp:coreProperties>
</file>